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xlsx" ContentType="application/vnd.openxmlformats-officedocument.spreadsheetml.sheet"/>
  <Default Extension="gif" ContentType="image/gif"/>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1.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notesMasterIdLst>
    <p:notesMasterId r:id="rId47"/>
  </p:notesMasterIdLst>
  <p:handoutMasterIdLst>
    <p:handoutMasterId r:id="rId48"/>
  </p:handoutMasterIdLst>
  <p:sldIdLst>
    <p:sldId id="481" r:id="rId2"/>
    <p:sldId id="488" r:id="rId3"/>
    <p:sldId id="379" r:id="rId4"/>
    <p:sldId id="380" r:id="rId5"/>
    <p:sldId id="382" r:id="rId6"/>
    <p:sldId id="381" r:id="rId7"/>
    <p:sldId id="459" r:id="rId8"/>
    <p:sldId id="466" r:id="rId9"/>
    <p:sldId id="465" r:id="rId10"/>
    <p:sldId id="460" r:id="rId11"/>
    <p:sldId id="331" r:id="rId12"/>
    <p:sldId id="383" r:id="rId13"/>
    <p:sldId id="289" r:id="rId14"/>
    <p:sldId id="442" r:id="rId15"/>
    <p:sldId id="452" r:id="rId16"/>
    <p:sldId id="453" r:id="rId17"/>
    <p:sldId id="454" r:id="rId18"/>
    <p:sldId id="455" r:id="rId19"/>
    <p:sldId id="456" r:id="rId20"/>
    <p:sldId id="443" r:id="rId21"/>
    <p:sldId id="470" r:id="rId22"/>
    <p:sldId id="427" r:id="rId23"/>
    <p:sldId id="487" r:id="rId24"/>
    <p:sldId id="486" r:id="rId25"/>
    <p:sldId id="475" r:id="rId26"/>
    <p:sldId id="430" r:id="rId27"/>
    <p:sldId id="407" r:id="rId28"/>
    <p:sldId id="386" r:id="rId29"/>
    <p:sldId id="397" r:id="rId30"/>
    <p:sldId id="480" r:id="rId31"/>
    <p:sldId id="404" r:id="rId32"/>
    <p:sldId id="399" r:id="rId33"/>
    <p:sldId id="405" r:id="rId34"/>
    <p:sldId id="408" r:id="rId35"/>
    <p:sldId id="288" r:id="rId36"/>
    <p:sldId id="377" r:id="rId37"/>
    <p:sldId id="298" r:id="rId38"/>
    <p:sldId id="375" r:id="rId39"/>
    <p:sldId id="364" r:id="rId40"/>
    <p:sldId id="444" r:id="rId41"/>
    <p:sldId id="445" r:id="rId42"/>
    <p:sldId id="457" r:id="rId43"/>
    <p:sldId id="472" r:id="rId44"/>
    <p:sldId id="449" r:id="rId45"/>
    <p:sldId id="419" r:id="rId46"/>
  </p:sldIdLst>
  <p:sldSz cx="9144000" cy="6858000" type="screen4x3"/>
  <p:notesSz cx="6858000" cy="9144000"/>
  <p:defaultTextStyle>
    <a:defPPr>
      <a:defRPr lang="en-US"/>
    </a:defPPr>
    <a:lvl1pPr algn="ctr" rtl="0" eaLnBrk="0" fontAlgn="base" hangingPunct="0">
      <a:spcBef>
        <a:spcPct val="0"/>
      </a:spcBef>
      <a:spcAft>
        <a:spcPct val="0"/>
      </a:spcAft>
      <a:defRPr kern="1200">
        <a:solidFill>
          <a:schemeClr val="tx1"/>
        </a:solidFill>
        <a:latin typeface="Tahoma" pitchFamily="34" charset="0"/>
        <a:ea typeface="+mn-ea"/>
        <a:cs typeface="+mn-cs"/>
      </a:defRPr>
    </a:lvl1pPr>
    <a:lvl2pPr marL="457200" algn="ctr" rtl="0" eaLnBrk="0" fontAlgn="base" hangingPunct="0">
      <a:spcBef>
        <a:spcPct val="0"/>
      </a:spcBef>
      <a:spcAft>
        <a:spcPct val="0"/>
      </a:spcAft>
      <a:defRPr kern="1200">
        <a:solidFill>
          <a:schemeClr val="tx1"/>
        </a:solidFill>
        <a:latin typeface="Tahoma" pitchFamily="34" charset="0"/>
        <a:ea typeface="+mn-ea"/>
        <a:cs typeface="+mn-cs"/>
      </a:defRPr>
    </a:lvl2pPr>
    <a:lvl3pPr marL="914400" algn="ctr" rtl="0" eaLnBrk="0" fontAlgn="base" hangingPunct="0">
      <a:spcBef>
        <a:spcPct val="0"/>
      </a:spcBef>
      <a:spcAft>
        <a:spcPct val="0"/>
      </a:spcAft>
      <a:defRPr kern="1200">
        <a:solidFill>
          <a:schemeClr val="tx1"/>
        </a:solidFill>
        <a:latin typeface="Tahoma" pitchFamily="34" charset="0"/>
        <a:ea typeface="+mn-ea"/>
        <a:cs typeface="+mn-cs"/>
      </a:defRPr>
    </a:lvl3pPr>
    <a:lvl4pPr marL="1371600" algn="ctr" rtl="0" eaLnBrk="0" fontAlgn="base" hangingPunct="0">
      <a:spcBef>
        <a:spcPct val="0"/>
      </a:spcBef>
      <a:spcAft>
        <a:spcPct val="0"/>
      </a:spcAft>
      <a:defRPr kern="1200">
        <a:solidFill>
          <a:schemeClr val="tx1"/>
        </a:solidFill>
        <a:latin typeface="Tahoma" pitchFamily="34" charset="0"/>
        <a:ea typeface="+mn-ea"/>
        <a:cs typeface="+mn-cs"/>
      </a:defRPr>
    </a:lvl4pPr>
    <a:lvl5pPr marL="1828800" algn="ctr"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867E"/>
    <a:srgbClr val="339966"/>
    <a:srgbClr val="009900"/>
    <a:srgbClr val="50903C"/>
    <a:srgbClr val="669900"/>
    <a:srgbClr val="BAFD69"/>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2370" autoAdjust="0"/>
    <p:restoredTop sz="63476" autoAdjust="0"/>
  </p:normalViewPr>
  <p:slideViewPr>
    <p:cSldViewPr snapToObjects="1">
      <p:cViewPr>
        <p:scale>
          <a:sx n="68" d="100"/>
          <a:sy n="68" d="100"/>
        </p:scale>
        <p:origin x="-1320" y="-376"/>
      </p:cViewPr>
      <p:guideLst>
        <p:guide orient="horz" pos="2160"/>
        <p:guide pos="2880"/>
      </p:guideLst>
    </p:cSldViewPr>
  </p:slideViewPr>
  <p:outlineViewPr>
    <p:cViewPr>
      <p:scale>
        <a:sx n="33" d="100"/>
        <a:sy n="33" d="100"/>
      </p:scale>
      <p:origin x="0" y="6162"/>
    </p:cViewPr>
  </p:outlineViewPr>
  <p:notesTextViewPr>
    <p:cViewPr>
      <p:scale>
        <a:sx n="100" d="100"/>
        <a:sy n="100" d="100"/>
      </p:scale>
      <p:origin x="0" y="0"/>
    </p:cViewPr>
  </p:notesTextViewPr>
  <p:sorterViewPr>
    <p:cViewPr>
      <p:scale>
        <a:sx n="100" d="100"/>
        <a:sy n="100" d="100"/>
      </p:scale>
      <p:origin x="0" y="8256"/>
    </p:cViewPr>
  </p:sorterViewPr>
  <p:notesViewPr>
    <p:cSldViewPr snapToObjects="1">
      <p:cViewPr>
        <p:scale>
          <a:sx n="80" d="100"/>
          <a:sy n="80" d="100"/>
        </p:scale>
        <p:origin x="-2058" y="-16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presProps" Target="presProps.xml"/><Relationship Id="rId51" Type="http://schemas.openxmlformats.org/officeDocument/2006/relationships/viewProps" Target="viewProps.xml"/><Relationship Id="rId52" Type="http://schemas.openxmlformats.org/officeDocument/2006/relationships/theme" Target="theme/theme1.xml"/><Relationship Id="rId53"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notesMaster" Target="notesMasters/notesMaster1.xml"/><Relationship Id="rId48" Type="http://schemas.openxmlformats.org/officeDocument/2006/relationships/handoutMaster" Target="handoutMasters/handoutMaster1.xml"/><Relationship Id="rId4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autoTitleDeleted val="1"/>
    <c:plotArea>
      <c:layout/>
      <c:pieChart>
        <c:varyColors val="1"/>
        <c:ser>
          <c:idx val="0"/>
          <c:order val="0"/>
          <c:tx>
            <c:strRef>
              <c:f>Sheet1!$B$1</c:f>
              <c:strCache>
                <c:ptCount val="1"/>
                <c:pt idx="0">
                  <c:v>Sales</c:v>
                </c:pt>
              </c:strCache>
            </c:strRef>
          </c:tx>
          <c:spPr>
            <a:ln>
              <a:solidFill>
                <a:schemeClr val="accent1">
                  <a:lumMod val="50000"/>
                </a:schemeClr>
              </a:solidFill>
            </a:ln>
          </c:spPr>
          <c:explosion val="25"/>
          <c:dPt>
            <c:idx val="2"/>
            <c:bubble3D val="0"/>
            <c:spPr>
              <a:solidFill>
                <a:schemeClr val="accent1">
                  <a:lumMod val="60000"/>
                  <a:lumOff val="40000"/>
                </a:schemeClr>
              </a:solidFill>
              <a:ln>
                <a:solidFill>
                  <a:schemeClr val="accent1">
                    <a:lumMod val="50000"/>
                  </a:schemeClr>
                </a:solidFill>
              </a:ln>
            </c:spPr>
          </c:dPt>
          <c:dPt>
            <c:idx val="3"/>
            <c:bubble3D val="0"/>
            <c:spPr>
              <a:solidFill>
                <a:schemeClr val="accent1"/>
              </a:solidFill>
              <a:ln>
                <a:solidFill>
                  <a:schemeClr val="accent1">
                    <a:lumMod val="50000"/>
                  </a:schemeClr>
                </a:solidFill>
              </a:ln>
            </c:spPr>
          </c:dPt>
          <c:dLbls>
            <c:dLbl>
              <c:idx val="2"/>
              <c:delete val="1"/>
            </c:dLbl>
            <c:dLbl>
              <c:idx val="3"/>
              <c:layout/>
              <c:tx>
                <c:rich>
                  <a:bodyPr/>
                  <a:lstStyle/>
                  <a:p>
                    <a:r>
                      <a:rPr lang="en-US" dirty="0" smtClean="0"/>
                      <a:t> </a:t>
                    </a:r>
                    <a:r>
                      <a:rPr lang="en-US" sz="6600" dirty="0"/>
                      <a:t>3%</a:t>
                    </a:r>
                  </a:p>
                </c:rich>
              </c:tx>
              <c:showLegendKey val="0"/>
              <c:showVal val="1"/>
              <c:showCatName val="0"/>
              <c:showSerName val="0"/>
              <c:showPercent val="1"/>
              <c:showBubbleSize val="0"/>
            </c:dLbl>
            <c:showLegendKey val="0"/>
            <c:showVal val="1"/>
            <c:showCatName val="0"/>
            <c:showSerName val="0"/>
            <c:showPercent val="1"/>
            <c:showBubbleSize val="0"/>
            <c:showLeaderLines val="1"/>
          </c:dLbls>
          <c:cat>
            <c:strRef>
              <c:f>Sheet1!$A$2:$A$5</c:f>
              <c:strCache>
                <c:ptCount val="4"/>
                <c:pt idx="0">
                  <c:v>1st Qtr</c:v>
                </c:pt>
                <c:pt idx="1">
                  <c:v>2nd Qtr</c:v>
                </c:pt>
                <c:pt idx="2">
                  <c:v>3rd Qtr</c:v>
                </c:pt>
                <c:pt idx="3">
                  <c:v>4th Qtr</c:v>
                </c:pt>
              </c:strCache>
            </c:strRef>
          </c:cat>
          <c:val>
            <c:numRef>
              <c:f>Sheet1!$B$2:$B$5</c:f>
              <c:numCache>
                <c:formatCode>General</c:formatCode>
                <c:ptCount val="4"/>
                <c:pt idx="2">
                  <c:v>97.0</c:v>
                </c:pt>
                <c:pt idx="3">
                  <c:v>3.0</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spPr>
    <a:noFill/>
    <a:ln>
      <a:solidFill>
        <a:schemeClr val="tx1"/>
      </a:solidFill>
    </a:ln>
  </c:spPr>
  <c:txPr>
    <a:bodyPr/>
    <a:lstStyle/>
    <a:p>
      <a:pPr>
        <a:defRPr sz="1800"/>
      </a:pPr>
      <a:endParaRPr lang="en-US"/>
    </a:p>
  </c:txPr>
  <c:externalData r:id="rId1">
    <c:autoUpdate val="0"/>
  </c:externalData>
</c:chartSpace>
</file>

<file path=ppt/diagrams/_rels/data1.xml.rels><?xml version="1.0" encoding="UTF-8" standalone="yes"?>
<Relationships xmlns="http://schemas.openxmlformats.org/package/2006/relationships"><Relationship Id="rId1" Type="http://schemas.openxmlformats.org/officeDocument/2006/relationships/image" Target="../media/image6.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21A0ADE-7DE1-45B3-B761-67A215C82211}" type="doc">
      <dgm:prSet loTypeId="urn:microsoft.com/office/officeart/2005/8/layout/radial3" loCatId="relationship" qsTypeId="urn:microsoft.com/office/officeart/2005/8/quickstyle/simple1" qsCatId="simple" csTypeId="urn:microsoft.com/office/officeart/2005/8/colors/accent1_2" csCatId="accent1" phldr="1"/>
      <dgm:spPr/>
      <dgm:t>
        <a:bodyPr/>
        <a:lstStyle/>
        <a:p>
          <a:endParaRPr lang="en-US"/>
        </a:p>
      </dgm:t>
    </dgm:pt>
    <dgm:pt modelId="{709CF92E-4F07-4B35-BE7D-CCAFC8E5F78A}">
      <dgm:prSet phldrT="[Text]"/>
      <dgm:spPr>
        <a:blipFill rotWithShape="0">
          <a:blip xmlns:r="http://schemas.openxmlformats.org/officeDocument/2006/relationships" r:embed="rId1"/>
          <a:stretch>
            <a:fillRect/>
          </a:stretch>
        </a:blipFill>
      </dgm:spPr>
      <dgm:t>
        <a:bodyPr/>
        <a:lstStyle/>
        <a:p>
          <a:r>
            <a:rPr lang="en-US" dirty="0" smtClean="0"/>
            <a:t>  </a:t>
          </a:r>
          <a:endParaRPr lang="en-US" dirty="0"/>
        </a:p>
      </dgm:t>
    </dgm:pt>
    <dgm:pt modelId="{E89648E3-ADFE-4FCA-8DAF-95C8D2BFF19B}" type="parTrans" cxnId="{C07C6CDF-7885-42B3-A62B-AC8135EE308E}">
      <dgm:prSet/>
      <dgm:spPr/>
      <dgm:t>
        <a:bodyPr/>
        <a:lstStyle/>
        <a:p>
          <a:endParaRPr lang="en-US"/>
        </a:p>
      </dgm:t>
    </dgm:pt>
    <dgm:pt modelId="{682D27DC-A39E-4982-8360-6D5D0C3BC2F0}" type="sibTrans" cxnId="{C07C6CDF-7885-42B3-A62B-AC8135EE308E}">
      <dgm:prSet/>
      <dgm:spPr/>
      <dgm:t>
        <a:bodyPr/>
        <a:lstStyle/>
        <a:p>
          <a:endParaRPr lang="en-US"/>
        </a:p>
      </dgm:t>
    </dgm:pt>
    <dgm:pt modelId="{12FBF98C-A51A-4C58-994E-1E646068EE99}">
      <dgm:prSet phldrT="[Text]"/>
      <dgm:spPr/>
      <dgm:t>
        <a:bodyPr/>
        <a:lstStyle/>
        <a:p>
          <a:r>
            <a:rPr lang="en-US" dirty="0" smtClean="0"/>
            <a:t>Who am I?</a:t>
          </a:r>
          <a:endParaRPr lang="en-US" dirty="0"/>
        </a:p>
      </dgm:t>
    </dgm:pt>
    <dgm:pt modelId="{E1C4BC71-03AC-459B-A5AC-E8AA4F84CFA2}" type="parTrans" cxnId="{40AC9EC6-54B4-42DC-8508-DD12FA4EEB4B}">
      <dgm:prSet/>
      <dgm:spPr/>
      <dgm:t>
        <a:bodyPr/>
        <a:lstStyle/>
        <a:p>
          <a:endParaRPr lang="en-US"/>
        </a:p>
      </dgm:t>
    </dgm:pt>
    <dgm:pt modelId="{DDFD1D0B-A121-4404-83E8-E2C3E770F227}" type="sibTrans" cxnId="{40AC9EC6-54B4-42DC-8508-DD12FA4EEB4B}">
      <dgm:prSet/>
      <dgm:spPr/>
      <dgm:t>
        <a:bodyPr/>
        <a:lstStyle/>
        <a:p>
          <a:endParaRPr lang="en-US"/>
        </a:p>
      </dgm:t>
    </dgm:pt>
    <dgm:pt modelId="{6339419C-BDCF-4903-9C03-89154561466B}">
      <dgm:prSet phldrT="[Text]"/>
      <dgm:spPr/>
      <dgm:t>
        <a:bodyPr/>
        <a:lstStyle/>
        <a:p>
          <a:r>
            <a:rPr lang="en-US" b="0" i="0" dirty="0" smtClean="0"/>
            <a:t>What are my dreams and interests?</a:t>
          </a:r>
          <a:endParaRPr lang="en-US" dirty="0"/>
        </a:p>
      </dgm:t>
    </dgm:pt>
    <dgm:pt modelId="{C6A5582B-4287-49FB-ACCB-C06C36182EFD}" type="parTrans" cxnId="{F7EC340E-58F3-479A-A35F-637E0D129EDC}">
      <dgm:prSet/>
      <dgm:spPr/>
      <dgm:t>
        <a:bodyPr/>
        <a:lstStyle/>
        <a:p>
          <a:endParaRPr lang="en-US"/>
        </a:p>
      </dgm:t>
    </dgm:pt>
    <dgm:pt modelId="{7B828773-A0D2-4CAE-94A2-E5115CA29F53}" type="sibTrans" cxnId="{F7EC340E-58F3-479A-A35F-637E0D129EDC}">
      <dgm:prSet/>
      <dgm:spPr/>
      <dgm:t>
        <a:bodyPr/>
        <a:lstStyle/>
        <a:p>
          <a:endParaRPr lang="en-US"/>
        </a:p>
      </dgm:t>
    </dgm:pt>
    <dgm:pt modelId="{DB4558EA-C577-45D8-9A2C-296B4E389B11}">
      <dgm:prSet/>
      <dgm:spPr/>
      <dgm:t>
        <a:bodyPr/>
        <a:lstStyle/>
        <a:p>
          <a:r>
            <a:rPr lang="en-US" b="0" i="0" dirty="0" smtClean="0"/>
            <a:t>What will my future look like?</a:t>
          </a:r>
          <a:endParaRPr lang="en-US" b="0" i="0" dirty="0"/>
        </a:p>
      </dgm:t>
    </dgm:pt>
    <dgm:pt modelId="{298556CB-52DF-471C-9ECA-85B3C80B1144}" type="parTrans" cxnId="{4754E48B-C78C-4974-BA56-B9B58E3EFAF7}">
      <dgm:prSet/>
      <dgm:spPr/>
      <dgm:t>
        <a:bodyPr/>
        <a:lstStyle/>
        <a:p>
          <a:endParaRPr lang="en-US"/>
        </a:p>
      </dgm:t>
    </dgm:pt>
    <dgm:pt modelId="{47928DD3-B3B7-4CAB-A373-27EBD8AE8A53}" type="sibTrans" cxnId="{4754E48B-C78C-4974-BA56-B9B58E3EFAF7}">
      <dgm:prSet/>
      <dgm:spPr/>
      <dgm:t>
        <a:bodyPr/>
        <a:lstStyle/>
        <a:p>
          <a:endParaRPr lang="en-US"/>
        </a:p>
      </dgm:t>
    </dgm:pt>
    <dgm:pt modelId="{9A25E1A0-82E1-41C4-8C38-DA7F605B6DCD}">
      <dgm:prSet/>
      <dgm:spPr/>
      <dgm:t>
        <a:bodyPr/>
        <a:lstStyle/>
        <a:p>
          <a:r>
            <a:rPr lang="en-US" b="0" i="0" dirty="0" smtClean="0"/>
            <a:t>What kind of job will I have?</a:t>
          </a:r>
          <a:endParaRPr lang="en-US" b="0" i="0" dirty="0"/>
        </a:p>
      </dgm:t>
    </dgm:pt>
    <dgm:pt modelId="{24F764FB-C011-4DFD-94D0-189769A5AD14}" type="parTrans" cxnId="{DF03D133-444C-459A-8D6C-073476433595}">
      <dgm:prSet/>
      <dgm:spPr/>
      <dgm:t>
        <a:bodyPr/>
        <a:lstStyle/>
        <a:p>
          <a:endParaRPr lang="en-US"/>
        </a:p>
      </dgm:t>
    </dgm:pt>
    <dgm:pt modelId="{7045A20C-7A05-4E99-8E13-5537BBCA2D71}" type="sibTrans" cxnId="{DF03D133-444C-459A-8D6C-073476433595}">
      <dgm:prSet/>
      <dgm:spPr/>
      <dgm:t>
        <a:bodyPr/>
        <a:lstStyle/>
        <a:p>
          <a:endParaRPr lang="en-US"/>
        </a:p>
      </dgm:t>
    </dgm:pt>
    <dgm:pt modelId="{D6144F1F-9A2E-44FD-814D-BAD1D621F9E7}">
      <dgm:prSet/>
      <dgm:spPr/>
      <dgm:t>
        <a:bodyPr/>
        <a:lstStyle/>
        <a:p>
          <a:r>
            <a:rPr lang="en-US" b="0" i="0" dirty="0" smtClean="0"/>
            <a:t>What about additional education?</a:t>
          </a:r>
          <a:endParaRPr lang="en-US" b="0" i="0" dirty="0"/>
        </a:p>
      </dgm:t>
    </dgm:pt>
    <dgm:pt modelId="{B6BCF443-C647-4A3E-B8E5-5F89745DB356}" type="parTrans" cxnId="{554D8564-D64A-4378-92C2-16718F36B716}">
      <dgm:prSet/>
      <dgm:spPr/>
      <dgm:t>
        <a:bodyPr/>
        <a:lstStyle/>
        <a:p>
          <a:endParaRPr lang="en-US"/>
        </a:p>
      </dgm:t>
    </dgm:pt>
    <dgm:pt modelId="{596FC5E0-6338-4375-B683-83CAA23525E1}" type="sibTrans" cxnId="{554D8564-D64A-4378-92C2-16718F36B716}">
      <dgm:prSet/>
      <dgm:spPr/>
      <dgm:t>
        <a:bodyPr/>
        <a:lstStyle/>
        <a:p>
          <a:endParaRPr lang="en-US"/>
        </a:p>
      </dgm:t>
    </dgm:pt>
    <dgm:pt modelId="{6C9B0348-C55D-424B-A317-A436859F8C9F}">
      <dgm:prSet/>
      <dgm:spPr/>
      <dgm:t>
        <a:bodyPr/>
        <a:lstStyle/>
        <a:p>
          <a:r>
            <a:rPr lang="en-US" b="0" i="0" dirty="0" smtClean="0"/>
            <a:t>Where will I live?</a:t>
          </a:r>
          <a:endParaRPr lang="en-US" b="0" i="0" dirty="0"/>
        </a:p>
      </dgm:t>
    </dgm:pt>
    <dgm:pt modelId="{58078B26-5627-4831-8FA7-844B00B58BD1}" type="parTrans" cxnId="{5509B240-91E3-437B-94C3-3895FD1CEEA2}">
      <dgm:prSet/>
      <dgm:spPr/>
      <dgm:t>
        <a:bodyPr/>
        <a:lstStyle/>
        <a:p>
          <a:endParaRPr lang="en-US"/>
        </a:p>
      </dgm:t>
    </dgm:pt>
    <dgm:pt modelId="{A7088589-D177-4764-BA88-E66403E4B162}" type="sibTrans" cxnId="{5509B240-91E3-437B-94C3-3895FD1CEEA2}">
      <dgm:prSet/>
      <dgm:spPr/>
      <dgm:t>
        <a:bodyPr/>
        <a:lstStyle/>
        <a:p>
          <a:endParaRPr lang="en-US"/>
        </a:p>
      </dgm:t>
    </dgm:pt>
    <dgm:pt modelId="{D58DEDC7-979F-4688-BE18-904B1C976A29}" type="pres">
      <dgm:prSet presAssocID="{321A0ADE-7DE1-45B3-B761-67A215C82211}" presName="composite" presStyleCnt="0">
        <dgm:presLayoutVars>
          <dgm:chMax val="1"/>
          <dgm:dir/>
          <dgm:resizeHandles val="exact"/>
        </dgm:presLayoutVars>
      </dgm:prSet>
      <dgm:spPr/>
      <dgm:t>
        <a:bodyPr/>
        <a:lstStyle/>
        <a:p>
          <a:endParaRPr lang="en-US"/>
        </a:p>
      </dgm:t>
    </dgm:pt>
    <dgm:pt modelId="{E9108AC5-832D-4648-9EA7-6548CC6C997E}" type="pres">
      <dgm:prSet presAssocID="{321A0ADE-7DE1-45B3-B761-67A215C82211}" presName="radial" presStyleCnt="0">
        <dgm:presLayoutVars>
          <dgm:animLvl val="ctr"/>
        </dgm:presLayoutVars>
      </dgm:prSet>
      <dgm:spPr/>
      <dgm:t>
        <a:bodyPr/>
        <a:lstStyle/>
        <a:p>
          <a:endParaRPr lang="en-US"/>
        </a:p>
      </dgm:t>
    </dgm:pt>
    <dgm:pt modelId="{53FCE9EA-9768-4389-8492-817529CFF492}" type="pres">
      <dgm:prSet presAssocID="{709CF92E-4F07-4B35-BE7D-CCAFC8E5F78A}" presName="centerShape" presStyleLbl="vennNode1" presStyleIdx="0" presStyleCnt="7" custScaleX="132363" custScaleY="124350" custLinFactNeighborX="-1598" custLinFactNeighborY="-60"/>
      <dgm:spPr/>
      <dgm:t>
        <a:bodyPr/>
        <a:lstStyle/>
        <a:p>
          <a:endParaRPr lang="en-US"/>
        </a:p>
      </dgm:t>
    </dgm:pt>
    <dgm:pt modelId="{9C6B8EEE-9F76-4597-8086-25850D57CE1E}" type="pres">
      <dgm:prSet presAssocID="{12FBF98C-A51A-4C58-994E-1E646068EE99}" presName="node" presStyleLbl="vennNode1" presStyleIdx="1" presStyleCnt="7">
        <dgm:presLayoutVars>
          <dgm:bulletEnabled val="1"/>
        </dgm:presLayoutVars>
      </dgm:prSet>
      <dgm:spPr/>
      <dgm:t>
        <a:bodyPr/>
        <a:lstStyle/>
        <a:p>
          <a:endParaRPr lang="en-US"/>
        </a:p>
      </dgm:t>
    </dgm:pt>
    <dgm:pt modelId="{FFD3231C-F0E0-420B-9B48-828F92E6DFFB}" type="pres">
      <dgm:prSet presAssocID="{6339419C-BDCF-4903-9C03-89154561466B}" presName="node" presStyleLbl="vennNode1" presStyleIdx="2" presStyleCnt="7">
        <dgm:presLayoutVars>
          <dgm:bulletEnabled val="1"/>
        </dgm:presLayoutVars>
      </dgm:prSet>
      <dgm:spPr/>
      <dgm:t>
        <a:bodyPr/>
        <a:lstStyle/>
        <a:p>
          <a:endParaRPr lang="en-US"/>
        </a:p>
      </dgm:t>
    </dgm:pt>
    <dgm:pt modelId="{25E8BB6F-C75D-4B99-8A5B-7E13ECDD1B29}" type="pres">
      <dgm:prSet presAssocID="{DB4558EA-C577-45D8-9A2C-296B4E389B11}" presName="node" presStyleLbl="vennNode1" presStyleIdx="3" presStyleCnt="7">
        <dgm:presLayoutVars>
          <dgm:bulletEnabled val="1"/>
        </dgm:presLayoutVars>
      </dgm:prSet>
      <dgm:spPr/>
      <dgm:t>
        <a:bodyPr/>
        <a:lstStyle/>
        <a:p>
          <a:endParaRPr lang="en-US"/>
        </a:p>
      </dgm:t>
    </dgm:pt>
    <dgm:pt modelId="{3DA425F5-8E5F-4035-AFD2-3C7460FB11F7}" type="pres">
      <dgm:prSet presAssocID="{9A25E1A0-82E1-41C4-8C38-DA7F605B6DCD}" presName="node" presStyleLbl="vennNode1" presStyleIdx="4" presStyleCnt="7">
        <dgm:presLayoutVars>
          <dgm:bulletEnabled val="1"/>
        </dgm:presLayoutVars>
      </dgm:prSet>
      <dgm:spPr/>
      <dgm:t>
        <a:bodyPr/>
        <a:lstStyle/>
        <a:p>
          <a:endParaRPr lang="en-US"/>
        </a:p>
      </dgm:t>
    </dgm:pt>
    <dgm:pt modelId="{E60472E7-E4E4-481B-AF1B-B899A38526E9}" type="pres">
      <dgm:prSet presAssocID="{D6144F1F-9A2E-44FD-814D-BAD1D621F9E7}" presName="node" presStyleLbl="vennNode1" presStyleIdx="5" presStyleCnt="7">
        <dgm:presLayoutVars>
          <dgm:bulletEnabled val="1"/>
        </dgm:presLayoutVars>
      </dgm:prSet>
      <dgm:spPr/>
      <dgm:t>
        <a:bodyPr/>
        <a:lstStyle/>
        <a:p>
          <a:endParaRPr lang="en-US"/>
        </a:p>
      </dgm:t>
    </dgm:pt>
    <dgm:pt modelId="{967DEE6A-2D0F-4502-A7F2-1EC6367865AB}" type="pres">
      <dgm:prSet presAssocID="{6C9B0348-C55D-424B-A317-A436859F8C9F}" presName="node" presStyleLbl="vennNode1" presStyleIdx="6" presStyleCnt="7">
        <dgm:presLayoutVars>
          <dgm:bulletEnabled val="1"/>
        </dgm:presLayoutVars>
      </dgm:prSet>
      <dgm:spPr/>
      <dgm:t>
        <a:bodyPr/>
        <a:lstStyle/>
        <a:p>
          <a:endParaRPr lang="en-US"/>
        </a:p>
      </dgm:t>
    </dgm:pt>
  </dgm:ptLst>
  <dgm:cxnLst>
    <dgm:cxn modelId="{CFD42315-D950-40C6-A249-03BC4CAA4AA9}" type="presOf" srcId="{6C9B0348-C55D-424B-A317-A436859F8C9F}" destId="{967DEE6A-2D0F-4502-A7F2-1EC6367865AB}" srcOrd="0" destOrd="0" presId="urn:microsoft.com/office/officeart/2005/8/layout/radial3"/>
    <dgm:cxn modelId="{91B44CD4-0F6E-40D6-A6C7-2AA4276927B6}" type="presOf" srcId="{12FBF98C-A51A-4C58-994E-1E646068EE99}" destId="{9C6B8EEE-9F76-4597-8086-25850D57CE1E}" srcOrd="0" destOrd="0" presId="urn:microsoft.com/office/officeart/2005/8/layout/radial3"/>
    <dgm:cxn modelId="{04E24281-BDA2-435D-9D4D-7F44A02BF9C5}" type="presOf" srcId="{321A0ADE-7DE1-45B3-B761-67A215C82211}" destId="{D58DEDC7-979F-4688-BE18-904B1C976A29}" srcOrd="0" destOrd="0" presId="urn:microsoft.com/office/officeart/2005/8/layout/radial3"/>
    <dgm:cxn modelId="{4754E48B-C78C-4974-BA56-B9B58E3EFAF7}" srcId="{709CF92E-4F07-4B35-BE7D-CCAFC8E5F78A}" destId="{DB4558EA-C577-45D8-9A2C-296B4E389B11}" srcOrd="2" destOrd="0" parTransId="{298556CB-52DF-471C-9ECA-85B3C80B1144}" sibTransId="{47928DD3-B3B7-4CAB-A373-27EBD8AE8A53}"/>
    <dgm:cxn modelId="{5509B240-91E3-437B-94C3-3895FD1CEEA2}" srcId="{709CF92E-4F07-4B35-BE7D-CCAFC8E5F78A}" destId="{6C9B0348-C55D-424B-A317-A436859F8C9F}" srcOrd="5" destOrd="0" parTransId="{58078B26-5627-4831-8FA7-844B00B58BD1}" sibTransId="{A7088589-D177-4764-BA88-E66403E4B162}"/>
    <dgm:cxn modelId="{DF03D133-444C-459A-8D6C-073476433595}" srcId="{709CF92E-4F07-4B35-BE7D-CCAFC8E5F78A}" destId="{9A25E1A0-82E1-41C4-8C38-DA7F605B6DCD}" srcOrd="3" destOrd="0" parTransId="{24F764FB-C011-4DFD-94D0-189769A5AD14}" sibTransId="{7045A20C-7A05-4E99-8E13-5537BBCA2D71}"/>
    <dgm:cxn modelId="{40AC9EC6-54B4-42DC-8508-DD12FA4EEB4B}" srcId="{709CF92E-4F07-4B35-BE7D-CCAFC8E5F78A}" destId="{12FBF98C-A51A-4C58-994E-1E646068EE99}" srcOrd="0" destOrd="0" parTransId="{E1C4BC71-03AC-459B-A5AC-E8AA4F84CFA2}" sibTransId="{DDFD1D0B-A121-4404-83E8-E2C3E770F227}"/>
    <dgm:cxn modelId="{BF90C5A2-EA23-42B3-BB72-E3B52FBE40DC}" type="presOf" srcId="{DB4558EA-C577-45D8-9A2C-296B4E389B11}" destId="{25E8BB6F-C75D-4B99-8A5B-7E13ECDD1B29}" srcOrd="0" destOrd="0" presId="urn:microsoft.com/office/officeart/2005/8/layout/radial3"/>
    <dgm:cxn modelId="{554D8564-D64A-4378-92C2-16718F36B716}" srcId="{709CF92E-4F07-4B35-BE7D-CCAFC8E5F78A}" destId="{D6144F1F-9A2E-44FD-814D-BAD1D621F9E7}" srcOrd="4" destOrd="0" parTransId="{B6BCF443-C647-4A3E-B8E5-5F89745DB356}" sibTransId="{596FC5E0-6338-4375-B683-83CAA23525E1}"/>
    <dgm:cxn modelId="{179D7649-955D-4880-9585-E16D5E2B0F52}" type="presOf" srcId="{D6144F1F-9A2E-44FD-814D-BAD1D621F9E7}" destId="{E60472E7-E4E4-481B-AF1B-B899A38526E9}" srcOrd="0" destOrd="0" presId="urn:microsoft.com/office/officeart/2005/8/layout/radial3"/>
    <dgm:cxn modelId="{E08A92E0-3C38-4290-8509-28F64A24E5ED}" type="presOf" srcId="{6339419C-BDCF-4903-9C03-89154561466B}" destId="{FFD3231C-F0E0-420B-9B48-828F92E6DFFB}" srcOrd="0" destOrd="0" presId="urn:microsoft.com/office/officeart/2005/8/layout/radial3"/>
    <dgm:cxn modelId="{625A424D-00EF-47AE-A304-4D3BB1B14E41}" type="presOf" srcId="{9A25E1A0-82E1-41C4-8C38-DA7F605B6DCD}" destId="{3DA425F5-8E5F-4035-AFD2-3C7460FB11F7}" srcOrd="0" destOrd="0" presId="urn:microsoft.com/office/officeart/2005/8/layout/radial3"/>
    <dgm:cxn modelId="{E5EFBC80-9177-490B-8584-BD5F7EF546C9}" type="presOf" srcId="{709CF92E-4F07-4B35-BE7D-CCAFC8E5F78A}" destId="{53FCE9EA-9768-4389-8492-817529CFF492}" srcOrd="0" destOrd="0" presId="urn:microsoft.com/office/officeart/2005/8/layout/radial3"/>
    <dgm:cxn modelId="{F7EC340E-58F3-479A-A35F-637E0D129EDC}" srcId="{709CF92E-4F07-4B35-BE7D-CCAFC8E5F78A}" destId="{6339419C-BDCF-4903-9C03-89154561466B}" srcOrd="1" destOrd="0" parTransId="{C6A5582B-4287-49FB-ACCB-C06C36182EFD}" sibTransId="{7B828773-A0D2-4CAE-94A2-E5115CA29F53}"/>
    <dgm:cxn modelId="{C07C6CDF-7885-42B3-A62B-AC8135EE308E}" srcId="{321A0ADE-7DE1-45B3-B761-67A215C82211}" destId="{709CF92E-4F07-4B35-BE7D-CCAFC8E5F78A}" srcOrd="0" destOrd="0" parTransId="{E89648E3-ADFE-4FCA-8DAF-95C8D2BFF19B}" sibTransId="{682D27DC-A39E-4982-8360-6D5D0C3BC2F0}"/>
    <dgm:cxn modelId="{69DFF0A0-FFBE-453C-8060-8A8E0E1C1B88}" type="presParOf" srcId="{D58DEDC7-979F-4688-BE18-904B1C976A29}" destId="{E9108AC5-832D-4648-9EA7-6548CC6C997E}" srcOrd="0" destOrd="0" presId="urn:microsoft.com/office/officeart/2005/8/layout/radial3"/>
    <dgm:cxn modelId="{1A680B22-85D2-4E26-A118-19693C11CFE5}" type="presParOf" srcId="{E9108AC5-832D-4648-9EA7-6548CC6C997E}" destId="{53FCE9EA-9768-4389-8492-817529CFF492}" srcOrd="0" destOrd="0" presId="urn:microsoft.com/office/officeart/2005/8/layout/radial3"/>
    <dgm:cxn modelId="{075B2052-B862-4E2F-B1AE-BCEFF0D773F5}" type="presParOf" srcId="{E9108AC5-832D-4648-9EA7-6548CC6C997E}" destId="{9C6B8EEE-9F76-4597-8086-25850D57CE1E}" srcOrd="1" destOrd="0" presId="urn:microsoft.com/office/officeart/2005/8/layout/radial3"/>
    <dgm:cxn modelId="{C9C3A66A-F664-49E9-A693-09253B0C6A99}" type="presParOf" srcId="{E9108AC5-832D-4648-9EA7-6548CC6C997E}" destId="{FFD3231C-F0E0-420B-9B48-828F92E6DFFB}" srcOrd="2" destOrd="0" presId="urn:microsoft.com/office/officeart/2005/8/layout/radial3"/>
    <dgm:cxn modelId="{AD5DE48E-EF97-406C-83F2-18DF67B35800}" type="presParOf" srcId="{E9108AC5-832D-4648-9EA7-6548CC6C997E}" destId="{25E8BB6F-C75D-4B99-8A5B-7E13ECDD1B29}" srcOrd="3" destOrd="0" presId="urn:microsoft.com/office/officeart/2005/8/layout/radial3"/>
    <dgm:cxn modelId="{5EB518D6-358E-4545-ACBC-74A9C9E22AE9}" type="presParOf" srcId="{E9108AC5-832D-4648-9EA7-6548CC6C997E}" destId="{3DA425F5-8E5F-4035-AFD2-3C7460FB11F7}" srcOrd="4" destOrd="0" presId="urn:microsoft.com/office/officeart/2005/8/layout/radial3"/>
    <dgm:cxn modelId="{973678CC-782A-4955-A774-3E2E9F5CBBCA}" type="presParOf" srcId="{E9108AC5-832D-4648-9EA7-6548CC6C997E}" destId="{E60472E7-E4E4-481B-AF1B-B899A38526E9}" srcOrd="5" destOrd="0" presId="urn:microsoft.com/office/officeart/2005/8/layout/radial3"/>
    <dgm:cxn modelId="{E3FFC9F8-DBFF-4D5E-9AB0-EC878AC008C5}" type="presParOf" srcId="{E9108AC5-832D-4648-9EA7-6548CC6C997E}" destId="{967DEE6A-2D0F-4502-A7F2-1EC6367865AB}" srcOrd="6" destOrd="0" presId="urn:microsoft.com/office/officeart/2005/8/layout/radial3"/>
  </dgm:cxnLst>
  <dgm:bg>
    <a:solidFill>
      <a:schemeClr val="accent1">
        <a:lumMod val="20000"/>
        <a:lumOff val="80000"/>
      </a:schemeClr>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DD3C991-31DF-4D5B-85FC-DBB4C273F603}" type="datetimeFigureOut">
              <a:rPr lang="en-US" smtClean="0"/>
              <a:pPr/>
              <a:t>12/3/15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BBBD061-63BD-4B6A-B341-A4A8165214C5}" type="slidenum">
              <a:rPr lang="en-US" smtClean="0"/>
              <a:pPr/>
              <a:t>‹#›</a:t>
            </a:fld>
            <a:endParaRPr lang="en-US"/>
          </a:p>
        </p:txBody>
      </p:sp>
    </p:spTree>
    <p:extLst>
      <p:ext uri="{BB962C8B-B14F-4D97-AF65-F5344CB8AC3E}">
        <p14:creationId xmlns:p14="http://schemas.microsoft.com/office/powerpoint/2010/main" val="24788734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Slide Number Placeholder 7"/>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764A75-853A-4F8B-A6F2-3002DEDDF7AE}" type="slidenum">
              <a:rPr lang="en-US" smtClean="0"/>
              <a:pPr/>
              <a:t>‹#›</a:t>
            </a:fld>
            <a:endParaRPr lang="en-US"/>
          </a:p>
        </p:txBody>
      </p:sp>
    </p:spTree>
    <p:extLst>
      <p:ext uri="{BB962C8B-B14F-4D97-AF65-F5344CB8AC3E}">
        <p14:creationId xmlns:p14="http://schemas.microsoft.com/office/powerpoint/2010/main" val="149355754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p:txBody>
          <a:bodyPr/>
          <a:lstStyle/>
          <a:p>
            <a:fld id="{BA764A75-853A-4F8B-A6F2-3002DEDDF7AE}"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5FE6C496-6FAF-4D28-A12B-51DE38DC6427}" type="slidenum">
              <a:rPr lang="en-US"/>
              <a:pPr/>
              <a:t>10</a:t>
            </a:fld>
            <a:endParaRPr lang="en-US"/>
          </a:p>
        </p:txBody>
      </p:sp>
      <p:sp>
        <p:nvSpPr>
          <p:cNvPr id="292866" name="Rectangle 2"/>
          <p:cNvSpPr>
            <a:spLocks noGrp="1" noRot="1" noChangeAspect="1" noChangeArrowheads="1" noTextEdit="1"/>
          </p:cNvSpPr>
          <p:nvPr>
            <p:ph type="sldImg"/>
          </p:nvPr>
        </p:nvSpPr>
        <p:spPr>
          <a:xfrm>
            <a:off x="1143000" y="685800"/>
            <a:ext cx="4572000" cy="3429000"/>
          </a:xfrm>
          <a:prstGeom prst="rect">
            <a:avLst/>
          </a:prstGeom>
          <a:ln/>
        </p:spPr>
      </p:sp>
      <p:sp>
        <p:nvSpPr>
          <p:cNvPr id="292867" name="Rectangle 3"/>
          <p:cNvSpPr>
            <a:spLocks noGrp="1" noChangeArrowheads="1"/>
          </p:cNvSpPr>
          <p:nvPr>
            <p:ph type="body" idx="1"/>
          </p:nvPr>
        </p:nvSpPr>
        <p:spPr>
          <a:xfrm>
            <a:off x="685800" y="4343400"/>
            <a:ext cx="5486400" cy="4114800"/>
          </a:xfrm>
          <a:prstGeom prst="rect">
            <a:avLst/>
          </a:prstGeom>
        </p:spPr>
        <p:txBody>
          <a:bodyPr/>
          <a:lstStyle/>
          <a:p>
            <a:endParaRPr lang="en-US" sz="1200" b="0" i="0" kern="1200" dirty="0" smtClean="0">
              <a:solidFill>
                <a:schemeClr val="tx1"/>
              </a:solidFill>
              <a:latin typeface="Arial" charset="0"/>
              <a:ea typeface="+mn-ea"/>
              <a:cs typeface="+mn-cs"/>
            </a:endParaRPr>
          </a:p>
          <a:p>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77AD052A-B143-493A-BBBD-5ABEFEAAFAC3}" type="slidenum">
              <a:rPr lang="en-US"/>
              <a:pPr/>
              <a:t>11</a:t>
            </a:fld>
            <a:endParaRPr lang="en-US"/>
          </a:p>
        </p:txBody>
      </p:sp>
      <p:sp>
        <p:nvSpPr>
          <p:cNvPr id="199682" name="Rectangle 2"/>
          <p:cNvSpPr>
            <a:spLocks noGrp="1" noRot="1" noChangeAspect="1" noChangeArrowheads="1" noTextEdit="1"/>
          </p:cNvSpPr>
          <p:nvPr>
            <p:ph type="sldImg"/>
          </p:nvPr>
        </p:nvSpPr>
        <p:spPr>
          <a:xfrm>
            <a:off x="1143000" y="685800"/>
            <a:ext cx="4572000" cy="3429000"/>
          </a:xfrm>
          <a:prstGeom prst="rect">
            <a:avLst/>
          </a:prstGeom>
          <a:ln/>
        </p:spPr>
      </p:sp>
      <p:sp>
        <p:nvSpPr>
          <p:cNvPr id="199683" name="Rectangle 3"/>
          <p:cNvSpPr>
            <a:spLocks noGrp="1" noChangeArrowheads="1"/>
          </p:cNvSpPr>
          <p:nvPr>
            <p:ph type="body" idx="1"/>
          </p:nvPr>
        </p:nvSpPr>
        <p:spPr>
          <a:xfrm>
            <a:off x="685800" y="4343400"/>
            <a:ext cx="5486400" cy="4114800"/>
          </a:xfrm>
          <a:prstGeom prst="rect">
            <a:avLst/>
          </a:prstGeom>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xfrm>
            <a:off x="0" y="8685213"/>
            <a:ext cx="2971800" cy="457200"/>
          </a:xfrm>
          <a:prstGeom prst="rect">
            <a:avLst/>
          </a:prstGeom>
          <a:ln/>
        </p:spPr>
        <p:txBody>
          <a:bodyPr/>
          <a:lstStyle/>
          <a:p>
            <a:r>
              <a:rPr lang="en-US"/>
              <a:t>IEP Training</a:t>
            </a:r>
          </a:p>
        </p:txBody>
      </p:sp>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9FB7C17D-BA59-4925-943A-18291C93971E}" type="slidenum">
              <a:rPr lang="en-US"/>
              <a:pPr/>
              <a:t>12</a:t>
            </a:fld>
            <a:endParaRPr lang="en-US"/>
          </a:p>
        </p:txBody>
      </p:sp>
      <p:sp>
        <p:nvSpPr>
          <p:cNvPr id="150530" name="Rectangle 2"/>
          <p:cNvSpPr>
            <a:spLocks noGrp="1" noRot="1" noChangeAspect="1" noChangeArrowheads="1" noTextEdit="1"/>
          </p:cNvSpPr>
          <p:nvPr>
            <p:ph type="sldImg"/>
          </p:nvPr>
        </p:nvSpPr>
        <p:spPr>
          <a:xfrm>
            <a:off x="1143000" y="685800"/>
            <a:ext cx="4572000" cy="3429000"/>
          </a:xfrm>
          <a:prstGeom prst="rect">
            <a:avLst/>
          </a:prstGeom>
          <a:ln/>
        </p:spPr>
      </p:sp>
      <p:sp>
        <p:nvSpPr>
          <p:cNvPr id="150531" name="Rectangle 3"/>
          <p:cNvSpPr>
            <a:spLocks noGrp="1" noChangeArrowheads="1"/>
          </p:cNvSpPr>
          <p:nvPr>
            <p:ph type="body" idx="1"/>
          </p:nvPr>
        </p:nvSpPr>
        <p:spPr>
          <a:xfrm>
            <a:off x="913986" y="4343869"/>
            <a:ext cx="5030029" cy="4114175"/>
          </a:xfrm>
          <a:prstGeom prst="rect">
            <a:avLst/>
          </a:prstGeom>
        </p:spPr>
        <p:txBody>
          <a:bodyPr/>
          <a:lstStyle/>
          <a:p>
            <a:r>
              <a:rPr lang="en-US" sz="1200" kern="1200" dirty="0" smtClean="0">
                <a:solidFill>
                  <a:schemeClr val="tx1"/>
                </a:solidFill>
                <a:latin typeface="Arial" charset="0"/>
                <a:ea typeface="+mn-ea"/>
                <a:cs typeface="+mn-cs"/>
              </a:rPr>
              <a:t>Back under IDEA 1997, transition planning was mandated to start when the student turned 14 years old.  The head of OSEP at the time Thomas </a:t>
            </a:r>
            <a:r>
              <a:rPr lang="en-US" sz="1200" kern="1200" dirty="0" err="1" smtClean="0">
                <a:solidFill>
                  <a:schemeClr val="tx1"/>
                </a:solidFill>
                <a:latin typeface="Arial" charset="0"/>
                <a:ea typeface="+mn-ea"/>
                <a:cs typeface="+mn-cs"/>
              </a:rPr>
              <a:t>Hehir</a:t>
            </a:r>
            <a:r>
              <a:rPr lang="en-US" sz="1200" kern="1200" dirty="0" smtClean="0">
                <a:solidFill>
                  <a:schemeClr val="tx1"/>
                </a:solidFill>
                <a:latin typeface="Arial" charset="0"/>
                <a:ea typeface="+mn-ea"/>
                <a:cs typeface="+mn-cs"/>
              </a:rPr>
              <a:t>, who straightforwardly declared that transition was a make or break time for kids. The reauthorization of IDEA in 2004 changed when transition planning starts. Unfortunately,</a:t>
            </a:r>
            <a:r>
              <a:rPr lang="en-US" sz="1200" kern="1200" baseline="0" dirty="0" smtClean="0">
                <a:solidFill>
                  <a:schemeClr val="tx1"/>
                </a:solidFill>
                <a:latin typeface="Arial" charset="0"/>
                <a:ea typeface="+mn-ea"/>
                <a:cs typeface="+mn-cs"/>
              </a:rPr>
              <a:t> C</a:t>
            </a:r>
            <a:r>
              <a:rPr lang="en-US" sz="1200" kern="1200" dirty="0" smtClean="0">
                <a:solidFill>
                  <a:schemeClr val="tx1"/>
                </a:solidFill>
                <a:latin typeface="Arial" charset="0"/>
                <a:ea typeface="+mn-ea"/>
                <a:cs typeface="+mn-cs"/>
              </a:rPr>
              <a:t>ongress changed the IDEA so that transition planning doesn’t need to begin until the first IEP in effect when the student turns 16. This change is disappointing to many who advocated that transition planning should be MANDATED to begin when a child is at a young age.</a:t>
            </a:r>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1568221D-558E-4BC1-A5F6-A10449A291F6}" type="slidenum">
              <a:rPr lang="en-US"/>
              <a:pPr/>
              <a:t>13</a:t>
            </a:fld>
            <a:endParaRPr lang="en-US"/>
          </a:p>
        </p:txBody>
      </p:sp>
      <p:sp>
        <p:nvSpPr>
          <p:cNvPr id="121858" name="Rectangle 2"/>
          <p:cNvSpPr>
            <a:spLocks noGrp="1" noRot="1" noChangeAspect="1" noChangeArrowheads="1" noTextEdit="1"/>
          </p:cNvSpPr>
          <p:nvPr>
            <p:ph type="sldImg"/>
          </p:nvPr>
        </p:nvSpPr>
        <p:spPr>
          <a:xfrm>
            <a:off x="1143000" y="685800"/>
            <a:ext cx="4572000" cy="3429000"/>
          </a:xfrm>
          <a:prstGeom prst="rect">
            <a:avLst/>
          </a:prstGeom>
          <a:ln/>
        </p:spPr>
      </p:sp>
      <p:sp>
        <p:nvSpPr>
          <p:cNvPr id="121859" name="Rectangle 3"/>
          <p:cNvSpPr>
            <a:spLocks noGrp="1" noChangeArrowheads="1"/>
          </p:cNvSpPr>
          <p:nvPr>
            <p:ph type="body" idx="1"/>
          </p:nvPr>
        </p:nvSpPr>
        <p:spPr>
          <a:xfrm>
            <a:off x="685800" y="4343400"/>
            <a:ext cx="5486400" cy="4114800"/>
          </a:xfrm>
          <a:prstGeom prst="rect">
            <a:avLst/>
          </a:prstGeom>
        </p:spPr>
        <p:txBody>
          <a:bodyPr/>
          <a:lstStyle/>
          <a:p>
            <a:r>
              <a:rPr lang="en-US" sz="1200" kern="1200" dirty="0" smtClean="0">
                <a:solidFill>
                  <a:schemeClr val="tx1"/>
                </a:solidFill>
                <a:latin typeface="Arial" charset="0"/>
                <a:ea typeface="+mn-ea"/>
                <a:cs typeface="+mn-cs"/>
              </a:rPr>
              <a:t>However, it can happen earlier. The IDEA DOES say that transition planning can start earlier as the child’s needs dictate. </a:t>
            </a:r>
            <a:r>
              <a:rPr lang="en-US" sz="1200" u="sng" kern="1200" dirty="0" smtClean="0">
                <a:solidFill>
                  <a:schemeClr val="tx1"/>
                </a:solidFill>
                <a:latin typeface="Arial" charset="0"/>
                <a:ea typeface="+mn-ea"/>
                <a:cs typeface="+mn-cs"/>
              </a:rPr>
              <a:t>The advocacy challenge is</a:t>
            </a:r>
            <a:r>
              <a:rPr lang="en-US" sz="1200" u="sng" kern="1200" baseline="0" dirty="0" smtClean="0">
                <a:solidFill>
                  <a:schemeClr val="tx1"/>
                </a:solidFill>
                <a:latin typeface="Arial" charset="0"/>
                <a:ea typeface="+mn-ea"/>
                <a:cs typeface="+mn-cs"/>
              </a:rPr>
              <a:t> </a:t>
            </a:r>
            <a:r>
              <a:rPr lang="en-US" sz="1200" u="sng" kern="1200" dirty="0" smtClean="0">
                <a:solidFill>
                  <a:schemeClr val="tx1"/>
                </a:solidFill>
                <a:latin typeface="Arial" charset="0"/>
                <a:ea typeface="+mn-ea"/>
                <a:cs typeface="+mn-cs"/>
              </a:rPr>
              <a:t>to get IEP teams thinking about transition at earlier ages</a:t>
            </a:r>
            <a:r>
              <a:rPr lang="en-US" sz="1200" kern="1200" dirty="0" smtClean="0">
                <a:solidFill>
                  <a:schemeClr val="tx1"/>
                </a:solidFill>
                <a:latin typeface="Arial" charset="0"/>
                <a:ea typeface="+mn-ea"/>
                <a:cs typeface="+mn-cs"/>
              </a:rPr>
              <a:t>. </a:t>
            </a:r>
          </a:p>
          <a:p>
            <a:r>
              <a:rPr lang="en-US" sz="1200" kern="1200" dirty="0" smtClean="0">
                <a:solidFill>
                  <a:schemeClr val="tx1"/>
                </a:solidFill>
                <a:latin typeface="Arial" charset="0"/>
                <a:ea typeface="+mn-ea"/>
                <a:cs typeface="+mn-cs"/>
              </a:rPr>
              <a:t/>
            </a:r>
            <a:br>
              <a:rPr lang="en-US" sz="1200" kern="1200" dirty="0" smtClean="0">
                <a:solidFill>
                  <a:schemeClr val="tx1"/>
                </a:solidFill>
                <a:latin typeface="Arial" charset="0"/>
                <a:ea typeface="+mn-ea"/>
                <a:cs typeface="+mn-cs"/>
              </a:rPr>
            </a:br>
            <a:r>
              <a:rPr lang="en-US" sz="1200" kern="1200" dirty="0" smtClean="0">
                <a:solidFill>
                  <a:schemeClr val="tx1"/>
                </a:solidFill>
                <a:latin typeface="Arial" charset="0"/>
                <a:ea typeface="+mn-ea"/>
                <a:cs typeface="+mn-cs"/>
              </a:rPr>
              <a:t>Side note:  Some states opted to keep transition planning at 14 years old.  But, not Alabama despite advocacy efforts to the contrary.</a:t>
            </a:r>
            <a:endParaRPr lang="en-US" sz="1200" b="0" i="0" kern="1200" baseline="0" dirty="0" smtClean="0">
              <a:solidFill>
                <a:schemeClr val="tx1"/>
              </a:solidFill>
              <a:latin typeface="Arial" charset="0"/>
              <a:ea typeface="+mn-ea"/>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FB7E015A-1B19-46C9-A24B-26BE799C350F}" type="slidenum">
              <a:rPr lang="en-US"/>
              <a:pPr/>
              <a:t>14</a:t>
            </a:fld>
            <a:endParaRPr lang="en-US"/>
          </a:p>
        </p:txBody>
      </p:sp>
      <p:sp>
        <p:nvSpPr>
          <p:cNvPr id="188418" name="Rectangle 2"/>
          <p:cNvSpPr>
            <a:spLocks noGrp="1" noRot="1" noChangeAspect="1" noChangeArrowheads="1" noTextEdit="1"/>
          </p:cNvSpPr>
          <p:nvPr>
            <p:ph type="sldImg"/>
          </p:nvPr>
        </p:nvSpPr>
        <p:spPr>
          <a:xfrm>
            <a:off x="1144588" y="685800"/>
            <a:ext cx="4570412" cy="3429000"/>
          </a:xfrm>
          <a:prstGeom prst="rect">
            <a:avLst/>
          </a:prstGeom>
          <a:ln/>
        </p:spPr>
      </p:sp>
      <p:sp>
        <p:nvSpPr>
          <p:cNvPr id="188419" name="Rectangle 3"/>
          <p:cNvSpPr>
            <a:spLocks noGrp="1" noChangeArrowheads="1"/>
          </p:cNvSpPr>
          <p:nvPr>
            <p:ph type="body" idx="1"/>
          </p:nvPr>
        </p:nvSpPr>
        <p:spPr>
          <a:xfrm>
            <a:off x="685800" y="4343400"/>
            <a:ext cx="5486400" cy="4114800"/>
          </a:xfrm>
          <a:prstGeom prst="rect">
            <a:avLst/>
          </a:prstGeom>
        </p:spPr>
        <p:txBody>
          <a:bodyPr/>
          <a:lstStyle/>
          <a:p>
            <a:endParaRPr lang="en-US" dirty="0" smtClean="0"/>
          </a:p>
          <a:p>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0A0F5095-82DA-4098-AAD2-82A86C843836}" type="slidenum">
              <a:rPr lang="en-US"/>
              <a:pPr/>
              <a:t>15</a:t>
            </a:fld>
            <a:endParaRPr lang="en-US"/>
          </a:p>
        </p:txBody>
      </p:sp>
      <p:sp>
        <p:nvSpPr>
          <p:cNvPr id="406530" name="Rectangle 2"/>
          <p:cNvSpPr>
            <a:spLocks noGrp="1" noRot="1" noChangeAspect="1" noChangeArrowheads="1" noTextEdit="1"/>
          </p:cNvSpPr>
          <p:nvPr>
            <p:ph type="sldImg"/>
          </p:nvPr>
        </p:nvSpPr>
        <p:spPr>
          <a:xfrm>
            <a:off x="1144588" y="685800"/>
            <a:ext cx="4570412" cy="3429000"/>
          </a:xfrm>
          <a:prstGeom prst="rect">
            <a:avLst/>
          </a:prstGeom>
          <a:ln/>
        </p:spPr>
      </p:sp>
      <p:sp>
        <p:nvSpPr>
          <p:cNvPr id="406531" name="Rectangle 3"/>
          <p:cNvSpPr>
            <a:spLocks noGrp="1" noChangeArrowheads="1"/>
          </p:cNvSpPr>
          <p:nvPr>
            <p:ph type="body" idx="1"/>
          </p:nvPr>
        </p:nvSpPr>
        <p:spPr>
          <a:xfrm>
            <a:off x="685800" y="4343400"/>
            <a:ext cx="5486400" cy="4114800"/>
          </a:xfrm>
          <a:prstGeom prst="rect">
            <a:avLst/>
          </a:prstGeom>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0A0F5095-82DA-4098-AAD2-82A86C843836}" type="slidenum">
              <a:rPr lang="en-US"/>
              <a:pPr/>
              <a:t>16</a:t>
            </a:fld>
            <a:endParaRPr lang="en-US"/>
          </a:p>
        </p:txBody>
      </p:sp>
      <p:sp>
        <p:nvSpPr>
          <p:cNvPr id="406530" name="Rectangle 2"/>
          <p:cNvSpPr>
            <a:spLocks noGrp="1" noRot="1" noChangeAspect="1" noChangeArrowheads="1" noTextEdit="1"/>
          </p:cNvSpPr>
          <p:nvPr>
            <p:ph type="sldImg"/>
          </p:nvPr>
        </p:nvSpPr>
        <p:spPr>
          <a:xfrm>
            <a:off x="1144588" y="685800"/>
            <a:ext cx="4570412" cy="3429000"/>
          </a:xfrm>
          <a:prstGeom prst="rect">
            <a:avLst/>
          </a:prstGeom>
          <a:ln/>
        </p:spPr>
      </p:sp>
      <p:sp>
        <p:nvSpPr>
          <p:cNvPr id="406531" name="Rectangle 3"/>
          <p:cNvSpPr>
            <a:spLocks noGrp="1" noChangeArrowheads="1"/>
          </p:cNvSpPr>
          <p:nvPr>
            <p:ph type="body" idx="1"/>
          </p:nvPr>
        </p:nvSpPr>
        <p:spPr>
          <a:xfrm>
            <a:off x="685800" y="4343400"/>
            <a:ext cx="5486400" cy="4114800"/>
          </a:xfrm>
          <a:prstGeom prst="rect">
            <a:avLst/>
          </a:prstGeom>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0A0F5095-82DA-4098-AAD2-82A86C843836}" type="slidenum">
              <a:rPr lang="en-US"/>
              <a:pPr/>
              <a:t>17</a:t>
            </a:fld>
            <a:endParaRPr lang="en-US"/>
          </a:p>
        </p:txBody>
      </p:sp>
      <p:sp>
        <p:nvSpPr>
          <p:cNvPr id="406530" name="Rectangle 2"/>
          <p:cNvSpPr>
            <a:spLocks noGrp="1" noRot="1" noChangeAspect="1" noChangeArrowheads="1" noTextEdit="1"/>
          </p:cNvSpPr>
          <p:nvPr>
            <p:ph type="sldImg"/>
          </p:nvPr>
        </p:nvSpPr>
        <p:spPr>
          <a:xfrm>
            <a:off x="1144588" y="685800"/>
            <a:ext cx="4570412" cy="3429000"/>
          </a:xfrm>
          <a:prstGeom prst="rect">
            <a:avLst/>
          </a:prstGeom>
          <a:ln/>
        </p:spPr>
      </p:sp>
      <p:sp>
        <p:nvSpPr>
          <p:cNvPr id="406531" name="Rectangle 3"/>
          <p:cNvSpPr>
            <a:spLocks noGrp="1" noChangeArrowheads="1"/>
          </p:cNvSpPr>
          <p:nvPr>
            <p:ph type="body" idx="1"/>
          </p:nvPr>
        </p:nvSpPr>
        <p:spPr>
          <a:xfrm>
            <a:off x="685800" y="4343400"/>
            <a:ext cx="5486400" cy="4114800"/>
          </a:xfrm>
          <a:prstGeom prst="rect">
            <a:avLst/>
          </a:prstGeom>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5B8B301F-DAC9-4FCF-B956-070654666556}" type="slidenum">
              <a:rPr lang="en-US"/>
              <a:pPr/>
              <a:t>18</a:t>
            </a:fld>
            <a:endParaRPr lang="en-US"/>
          </a:p>
        </p:txBody>
      </p:sp>
      <p:sp>
        <p:nvSpPr>
          <p:cNvPr id="495618" name="Rectangle 2"/>
          <p:cNvSpPr>
            <a:spLocks noGrp="1" noRot="1" noChangeAspect="1" noChangeArrowheads="1" noTextEdit="1"/>
          </p:cNvSpPr>
          <p:nvPr>
            <p:ph type="sldImg"/>
          </p:nvPr>
        </p:nvSpPr>
        <p:spPr>
          <a:xfrm>
            <a:off x="1144588" y="685800"/>
            <a:ext cx="4570412" cy="3429000"/>
          </a:xfrm>
          <a:prstGeom prst="rect">
            <a:avLst/>
          </a:prstGeom>
          <a:ln/>
        </p:spPr>
      </p:sp>
      <p:sp>
        <p:nvSpPr>
          <p:cNvPr id="495619" name="Rectangle 3"/>
          <p:cNvSpPr>
            <a:spLocks noGrp="1" noChangeArrowheads="1"/>
          </p:cNvSpPr>
          <p:nvPr>
            <p:ph type="body" idx="1"/>
          </p:nvPr>
        </p:nvSpPr>
        <p:spPr>
          <a:xfrm>
            <a:off x="685800" y="4343400"/>
            <a:ext cx="5486400" cy="4114800"/>
          </a:xfrm>
          <a:prstGeom prst="rect">
            <a:avLst/>
          </a:prstGeom>
        </p:spPr>
        <p:txBody>
          <a:bodyPr/>
          <a:lstStyle/>
          <a:p>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5B8B301F-DAC9-4FCF-B956-070654666556}" type="slidenum">
              <a:rPr lang="en-US"/>
              <a:pPr/>
              <a:t>19</a:t>
            </a:fld>
            <a:endParaRPr lang="en-US"/>
          </a:p>
        </p:txBody>
      </p:sp>
      <p:sp>
        <p:nvSpPr>
          <p:cNvPr id="495618" name="Rectangle 2"/>
          <p:cNvSpPr>
            <a:spLocks noGrp="1" noRot="1" noChangeAspect="1" noChangeArrowheads="1" noTextEdit="1"/>
          </p:cNvSpPr>
          <p:nvPr>
            <p:ph type="sldImg"/>
          </p:nvPr>
        </p:nvSpPr>
        <p:spPr>
          <a:xfrm>
            <a:off x="1144588" y="685800"/>
            <a:ext cx="4570412" cy="3429000"/>
          </a:xfrm>
          <a:prstGeom prst="rect">
            <a:avLst/>
          </a:prstGeom>
          <a:ln/>
        </p:spPr>
      </p:sp>
      <p:sp>
        <p:nvSpPr>
          <p:cNvPr id="495619" name="Rectangle 3"/>
          <p:cNvSpPr>
            <a:spLocks noGrp="1" noChangeArrowheads="1"/>
          </p:cNvSpPr>
          <p:nvPr>
            <p:ph type="body" idx="1"/>
          </p:nvPr>
        </p:nvSpPr>
        <p:spPr>
          <a:xfrm>
            <a:off x="685800" y="4343400"/>
            <a:ext cx="5486400" cy="4114800"/>
          </a:xfrm>
          <a:prstGeom prst="rect">
            <a:avLst/>
          </a:prstGeom>
        </p:spPr>
        <p:txBody>
          <a:bodyPr/>
          <a:lstStyle/>
          <a:p>
            <a:r>
              <a:rPr lang="en-US" sz="1200" kern="1200" dirty="0" smtClean="0">
                <a:solidFill>
                  <a:schemeClr val="tx1"/>
                </a:solidFill>
                <a:latin typeface="Arial" charset="0"/>
                <a:ea typeface="+mn-ea"/>
                <a:cs typeface="+mn-cs"/>
              </a:rPr>
              <a:t>In the past, schools have had sole responsibility for the IEP. But schools rarely can do it all. Effective transition planning requires a coordinated effort among the school, the student, the family, and outside agencies that the student is currently involved with or might be need in the future.</a:t>
            </a:r>
            <a:br>
              <a:rPr lang="en-US" sz="1200" kern="1200" dirty="0" smtClean="0">
                <a:solidFill>
                  <a:schemeClr val="tx1"/>
                </a:solidFill>
                <a:latin typeface="Arial" charset="0"/>
                <a:ea typeface="+mn-ea"/>
                <a:cs typeface="+mn-cs"/>
              </a:rPr>
            </a:br>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IDEA 2004 says that schools must invite agencies who might be responsible for providing or paying for transition services to attend IEP meetings, </a:t>
            </a:r>
            <a:r>
              <a:rPr lang="en-US" sz="1200" u="sng" kern="1200" dirty="0" smtClean="0">
                <a:solidFill>
                  <a:schemeClr val="tx1"/>
                </a:solidFill>
                <a:latin typeface="Arial" charset="0"/>
                <a:ea typeface="+mn-ea"/>
                <a:cs typeface="+mn-cs"/>
              </a:rPr>
              <a:t>with</a:t>
            </a:r>
            <a:r>
              <a:rPr lang="en-US" sz="1200" kern="1200" dirty="0" smtClean="0">
                <a:solidFill>
                  <a:schemeClr val="tx1"/>
                </a:solidFill>
                <a:latin typeface="Arial" charset="0"/>
                <a:ea typeface="+mn-ea"/>
                <a:cs typeface="+mn-cs"/>
              </a:rPr>
              <a:t> the consent of the parents. For example, a community mental health center might be providing mental health supports or social skills training.   If this is the case, then this outside agency should be invited to attend transition planning meetings.  [34 CFR 300.321(b)(3)]. </a:t>
            </a: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p:txBody>
          <a:bodyPr/>
          <a:lstStyle/>
          <a:p>
            <a:fld id="{BA764A75-853A-4F8B-A6F2-3002DEDDF7AE}"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265F1D8B-3556-4BE4-98E9-6A81FC190E23}"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sz="1200" kern="1200" dirty="0" smtClean="0">
                <a:solidFill>
                  <a:schemeClr val="tx1"/>
                </a:solidFill>
                <a:latin typeface="Arial" charset="0"/>
                <a:ea typeface="+mn-ea"/>
                <a:cs typeface="+mn-cs"/>
              </a:rPr>
              <a:t>But Remember:  the buck stops with school.</a:t>
            </a:r>
            <a:r>
              <a:rPr lang="en-US" sz="1200" kern="1200" baseline="0" dirty="0" smtClean="0">
                <a:solidFill>
                  <a:schemeClr val="tx1"/>
                </a:solidFill>
                <a:latin typeface="Arial" charset="0"/>
                <a:ea typeface="+mn-ea"/>
                <a:cs typeface="+mn-cs"/>
              </a:rPr>
              <a:t>  </a:t>
            </a:r>
            <a:r>
              <a:rPr lang="en-US" sz="1200" kern="1200" dirty="0" smtClean="0">
                <a:solidFill>
                  <a:schemeClr val="tx1"/>
                </a:solidFill>
                <a:latin typeface="Arial" charset="0"/>
                <a:ea typeface="+mn-ea"/>
                <a:cs typeface="+mn-cs"/>
              </a:rPr>
              <a:t>The IDEA is clear about this:  If an outside agency agrees to provide a transition service and the agency does not follow through with the plan, then the school must follow-up and reconvene the IEP meeting to develop a new plan. In this situation, the IEP team cannot delete a goal on the IEP. Remember, goals are directly related to a student's interests and outcomes, and aren’t simply determined by what supports community agencies may provide. Instead, the IEP team must identify alternative strategies to ensure the service is provided to the student. Alternative strategies might be identifying a new agency responsible for providing that service, or changing the timeline for attaining the goal.</a:t>
            </a:r>
            <a:br>
              <a:rPr lang="en-US" sz="1200" kern="1200" dirty="0" smtClean="0">
                <a:solidFill>
                  <a:schemeClr val="tx1"/>
                </a:solidFill>
                <a:latin typeface="Arial" charset="0"/>
                <a:ea typeface="+mn-ea"/>
                <a:cs typeface="+mn-cs"/>
              </a:rPr>
            </a:br>
            <a:r>
              <a:rPr lang="en-US" sz="1200" kern="1200" dirty="0" smtClean="0">
                <a:solidFill>
                  <a:schemeClr val="tx1"/>
                </a:solidFill>
                <a:latin typeface="Arial" charset="0"/>
                <a:ea typeface="+mn-ea"/>
                <a:cs typeface="+mn-cs"/>
              </a:rPr>
              <a:t/>
            </a:r>
            <a:br>
              <a:rPr lang="en-US" sz="1200" kern="1200" dirty="0" smtClean="0">
                <a:solidFill>
                  <a:schemeClr val="tx1"/>
                </a:solidFill>
                <a:latin typeface="Arial" charset="0"/>
                <a:ea typeface="+mn-ea"/>
                <a:cs typeface="+mn-cs"/>
              </a:rPr>
            </a:br>
            <a:r>
              <a:rPr lang="en-US" sz="1200" kern="1200" dirty="0" smtClean="0">
                <a:solidFill>
                  <a:schemeClr val="tx1"/>
                </a:solidFill>
                <a:latin typeface="Arial" charset="0"/>
                <a:ea typeface="+mn-ea"/>
                <a:cs typeface="+mn-cs"/>
              </a:rPr>
              <a:t>Participation and follow-through from outside agencies has historically been difficult. Since their involvement is not federally mandated, state and local interagency agreements might be useful. Interagency agreements typically identify how outside agencies will work with the school in providing or supporting transition planning, services, and outcomes. Ask about what such agreements do your communities have.</a:t>
            </a:r>
            <a:br>
              <a:rPr lang="en-US" sz="1200" kern="1200" dirty="0" smtClean="0">
                <a:solidFill>
                  <a:schemeClr val="tx1"/>
                </a:solidFill>
                <a:latin typeface="Arial" charset="0"/>
                <a:ea typeface="+mn-ea"/>
                <a:cs typeface="+mn-cs"/>
              </a:rPr>
            </a:b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265F1D8B-3556-4BE4-98E9-6A81FC190E23}"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FB7E015A-1B19-46C9-A24B-26BE799C350F}" type="slidenum">
              <a:rPr lang="en-US"/>
              <a:pPr/>
              <a:t>22</a:t>
            </a:fld>
            <a:endParaRPr lang="en-US"/>
          </a:p>
        </p:txBody>
      </p:sp>
      <p:sp>
        <p:nvSpPr>
          <p:cNvPr id="188418" name="Rectangle 2"/>
          <p:cNvSpPr>
            <a:spLocks noGrp="1" noRot="1" noChangeAspect="1" noChangeArrowheads="1" noTextEdit="1"/>
          </p:cNvSpPr>
          <p:nvPr>
            <p:ph type="sldImg"/>
          </p:nvPr>
        </p:nvSpPr>
        <p:spPr>
          <a:xfrm>
            <a:off x="1144588" y="685800"/>
            <a:ext cx="4570412" cy="3429000"/>
          </a:xfrm>
          <a:prstGeom prst="rect">
            <a:avLst/>
          </a:prstGeom>
          <a:ln/>
        </p:spPr>
      </p:sp>
      <p:sp>
        <p:nvSpPr>
          <p:cNvPr id="188419" name="Rectangle 3"/>
          <p:cNvSpPr>
            <a:spLocks noGrp="1" noChangeArrowheads="1"/>
          </p:cNvSpPr>
          <p:nvPr>
            <p:ph type="body" idx="1"/>
          </p:nvPr>
        </p:nvSpPr>
        <p:spPr>
          <a:xfrm>
            <a:off x="685800" y="4343400"/>
            <a:ext cx="5486400" cy="4114800"/>
          </a:xfrm>
          <a:prstGeom prst="rect">
            <a:avLst/>
          </a:prstGeom>
        </p:spPr>
        <p:txBody>
          <a:bodyPr/>
          <a:lstStyle/>
          <a:p>
            <a:r>
              <a:rPr lang="en-US" sz="1200" kern="1200" dirty="0" smtClean="0">
                <a:solidFill>
                  <a:schemeClr val="tx1"/>
                </a:solidFill>
                <a:latin typeface="Arial" charset="0"/>
                <a:ea typeface="+mn-ea"/>
                <a:cs typeface="+mn-cs"/>
              </a:rPr>
              <a:t>Youth with disabilities are MUCH more likely than their same-aged peers to drop out of school AND to be unemployed AND to experience poverty as adults.  How</a:t>
            </a:r>
            <a:r>
              <a:rPr lang="en-US" sz="1200" kern="1200" baseline="0" dirty="0" smtClean="0">
                <a:solidFill>
                  <a:schemeClr val="tx1"/>
                </a:solidFill>
                <a:latin typeface="Arial" charset="0"/>
                <a:ea typeface="+mn-ea"/>
                <a:cs typeface="+mn-cs"/>
              </a:rPr>
              <a:t> do you avoid that outcome?</a:t>
            </a:r>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fontScale="70000" lnSpcReduction="20000"/>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u="none" kern="1200" dirty="0" smtClean="0">
                <a:solidFill>
                  <a:schemeClr val="tx1"/>
                </a:solidFill>
                <a:latin typeface="Arial" charset="0"/>
                <a:ea typeface="+mn-ea"/>
                <a:cs typeface="+mn-cs"/>
              </a:rPr>
              <a:t>The most prominent factors show to be associated with successful post-school employment outcomes are the completion of a high school diploma AND paid and unpaid work experiences during the last years of high school.  Research has shown that youth with disabilities who participate in work experiences, especially paid work, while in high school, are significantly more likely to hold jobs after they exit school than students who didn’t. Bottom line:  If your clients or children are NOT having work experiences during the high school years, you need to consider whether they are being short-changed and whether they are REALLY being well-prepared for the future. </a:t>
            </a:r>
            <a:br>
              <a:rPr lang="en-US" sz="1200" u="none" kern="1200" dirty="0" smtClean="0">
                <a:solidFill>
                  <a:schemeClr val="tx1"/>
                </a:solidFill>
                <a:latin typeface="Arial" charset="0"/>
                <a:ea typeface="+mn-ea"/>
                <a:cs typeface="+mn-cs"/>
              </a:rPr>
            </a:br>
            <a:endParaRPr lang="en-US" u="none" dirty="0" smtClean="0"/>
          </a:p>
          <a:p>
            <a:endParaRPr lang="en-US" dirty="0"/>
          </a:p>
        </p:txBody>
      </p:sp>
      <p:sp>
        <p:nvSpPr>
          <p:cNvPr id="4" name="Slide Number Placeholder 3"/>
          <p:cNvSpPr>
            <a:spLocks noGrp="1"/>
          </p:cNvSpPr>
          <p:nvPr>
            <p:ph type="sldNum" sz="quarter" idx="10"/>
          </p:nvPr>
        </p:nvSpPr>
        <p:spPr/>
        <p:txBody>
          <a:bodyPr/>
          <a:lstStyle/>
          <a:p>
            <a:fld id="{BA764A75-853A-4F8B-A6F2-3002DEDDF7AE}"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FB7E015A-1B19-46C9-A24B-26BE799C350F}" type="slidenum">
              <a:rPr lang="en-US"/>
              <a:pPr/>
              <a:t>24</a:t>
            </a:fld>
            <a:endParaRPr lang="en-US"/>
          </a:p>
        </p:txBody>
      </p:sp>
      <p:sp>
        <p:nvSpPr>
          <p:cNvPr id="188418" name="Rectangle 2"/>
          <p:cNvSpPr>
            <a:spLocks noGrp="1" noRot="1" noChangeAspect="1" noChangeArrowheads="1" noTextEdit="1"/>
          </p:cNvSpPr>
          <p:nvPr>
            <p:ph type="sldImg"/>
          </p:nvPr>
        </p:nvSpPr>
        <p:spPr>
          <a:xfrm>
            <a:off x="1144588" y="685800"/>
            <a:ext cx="4570412" cy="3429000"/>
          </a:xfrm>
          <a:prstGeom prst="rect">
            <a:avLst/>
          </a:prstGeom>
          <a:ln/>
        </p:spPr>
      </p:sp>
      <p:sp>
        <p:nvSpPr>
          <p:cNvPr id="188419" name="Rectangle 3"/>
          <p:cNvSpPr>
            <a:spLocks noGrp="1" noChangeArrowheads="1"/>
          </p:cNvSpPr>
          <p:nvPr>
            <p:ph type="body" idx="1"/>
          </p:nvPr>
        </p:nvSpPr>
        <p:spPr>
          <a:xfrm>
            <a:off x="685800" y="4343400"/>
            <a:ext cx="5486400" cy="4114800"/>
          </a:xfrm>
          <a:prstGeom prst="rect">
            <a:avLst/>
          </a:prstGeom>
        </p:spPr>
        <p:txBody>
          <a:bodyPr/>
          <a:lstStyle/>
          <a:p>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sz="1200" kern="1200" dirty="0" smtClean="0">
                <a:solidFill>
                  <a:schemeClr val="tx1"/>
                </a:solidFill>
                <a:latin typeface="Arial" charset="0"/>
                <a:ea typeface="+mn-ea"/>
                <a:cs typeface="+mn-cs"/>
              </a:rPr>
              <a:t>Transition assessment an ongoing cyclical process of collecting information. It’s </a:t>
            </a:r>
            <a:r>
              <a:rPr lang="en-US" sz="1200" u="sng" kern="1200" dirty="0" smtClean="0">
                <a:solidFill>
                  <a:schemeClr val="tx1"/>
                </a:solidFill>
                <a:latin typeface="Arial" charset="0"/>
                <a:ea typeface="+mn-ea"/>
                <a:cs typeface="+mn-cs"/>
              </a:rPr>
              <a:t>not</a:t>
            </a:r>
            <a:r>
              <a:rPr lang="en-US" sz="1200" kern="1200" dirty="0" smtClean="0">
                <a:solidFill>
                  <a:schemeClr val="tx1"/>
                </a:solidFill>
                <a:latin typeface="Arial" charset="0"/>
                <a:ea typeface="+mn-ea"/>
                <a:cs typeface="+mn-cs"/>
              </a:rPr>
              <a:t> a single test or even a series of assessments over a short period of time. It should be used as a way to help the student and family identify measurable postsecondary goals as well as provide feedback as to whether the student's transition plan is really facilitating the movement toward his or her goals.</a:t>
            </a:r>
            <a:br>
              <a:rPr lang="en-US" sz="1200" kern="1200" dirty="0" smtClean="0">
                <a:solidFill>
                  <a:schemeClr val="tx1"/>
                </a:solidFill>
                <a:latin typeface="Arial" charset="0"/>
                <a:ea typeface="+mn-ea"/>
                <a:cs typeface="+mn-cs"/>
              </a:rPr>
            </a:br>
            <a:r>
              <a:rPr lang="en-US" sz="1200" kern="1200" dirty="0" smtClean="0">
                <a:solidFill>
                  <a:schemeClr val="tx1"/>
                </a:solidFill>
                <a:latin typeface="Arial" charset="0"/>
                <a:ea typeface="+mn-ea"/>
                <a:cs typeface="+mn-cs"/>
              </a:rPr>
              <a:t/>
            </a:r>
            <a:br>
              <a:rPr lang="en-US" sz="1200" kern="1200" dirty="0" smtClean="0">
                <a:solidFill>
                  <a:schemeClr val="tx1"/>
                </a:solidFill>
                <a:latin typeface="Arial" charset="0"/>
                <a:ea typeface="+mn-ea"/>
                <a:cs typeface="+mn-cs"/>
              </a:rPr>
            </a:br>
            <a:r>
              <a:rPr lang="en-US" sz="1200" kern="1200" dirty="0" smtClean="0">
                <a:solidFill>
                  <a:schemeClr val="tx1"/>
                </a:solidFill>
                <a:latin typeface="Arial" charset="0"/>
                <a:ea typeface="+mn-ea"/>
                <a:cs typeface="+mn-cs"/>
              </a:rPr>
              <a:t/>
            </a:r>
            <a:br>
              <a:rPr lang="en-US" sz="1200" kern="1200" dirty="0" smtClean="0">
                <a:solidFill>
                  <a:schemeClr val="tx1"/>
                </a:solidFill>
                <a:latin typeface="Arial" charset="0"/>
                <a:ea typeface="+mn-ea"/>
                <a:cs typeface="+mn-cs"/>
              </a:rPr>
            </a:b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265F1D8B-3556-4BE4-98E9-6A81FC190E23}"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9B089F45-C551-4EFB-B98E-9F52168169D2}" type="slidenum">
              <a:rPr lang="en-US"/>
              <a:pPr/>
              <a:t>26</a:t>
            </a:fld>
            <a:endParaRPr lang="en-US"/>
          </a:p>
        </p:txBody>
      </p:sp>
      <p:sp>
        <p:nvSpPr>
          <p:cNvPr id="115714" name="Rectangle 2"/>
          <p:cNvSpPr>
            <a:spLocks noGrp="1" noRot="1" noChangeAspect="1" noChangeArrowheads="1" noTextEdit="1"/>
          </p:cNvSpPr>
          <p:nvPr>
            <p:ph type="sldImg"/>
          </p:nvPr>
        </p:nvSpPr>
        <p:spPr>
          <a:xfrm>
            <a:off x="1144588" y="685800"/>
            <a:ext cx="4570412" cy="3429000"/>
          </a:xfrm>
          <a:prstGeom prst="rect">
            <a:avLst/>
          </a:prstGeom>
          <a:ln/>
        </p:spPr>
      </p:sp>
      <p:sp>
        <p:nvSpPr>
          <p:cNvPr id="115715" name="Rectangle 3"/>
          <p:cNvSpPr>
            <a:spLocks noGrp="1" noChangeArrowheads="1"/>
          </p:cNvSpPr>
          <p:nvPr>
            <p:ph type="body" idx="1"/>
          </p:nvPr>
        </p:nvSpPr>
        <p:spPr>
          <a:xfrm>
            <a:off x="685800" y="4343400"/>
            <a:ext cx="5486400" cy="4114800"/>
          </a:xfrm>
          <a:prstGeom prst="rect">
            <a:avLst/>
          </a:prstGeom>
        </p:spPr>
        <p:txBody>
          <a:bodyPr/>
          <a:lstStyle/>
          <a:p>
            <a:r>
              <a:rPr lang="en-US" sz="1200" kern="1200" dirty="0" smtClean="0">
                <a:solidFill>
                  <a:schemeClr val="tx1"/>
                </a:solidFill>
                <a:latin typeface="Arial" charset="0"/>
                <a:ea typeface="+mn-ea"/>
                <a:cs typeface="+mn-cs"/>
              </a:rPr>
              <a:t>Potential instruments may include achievement and aptitude tests, interviews and questionnaires, on-the-job or training evaluations, and curriculum-based assessments. The important thing to remember is that transition planning is not a linear process. It is an ongoing process that is cyclical in nature and should draw from a variety of assessment resources.</a:t>
            </a:r>
            <a:br>
              <a:rPr lang="en-US" sz="1200" kern="1200" dirty="0" smtClean="0">
                <a:solidFill>
                  <a:schemeClr val="tx1"/>
                </a:solidFill>
                <a:latin typeface="Arial" charset="0"/>
                <a:ea typeface="+mn-ea"/>
                <a:cs typeface="+mn-cs"/>
              </a:rPr>
            </a:br>
            <a:r>
              <a:rPr lang="en-US" sz="1200" kern="1200" dirty="0" smtClean="0">
                <a:solidFill>
                  <a:schemeClr val="tx1"/>
                </a:solidFill>
                <a:latin typeface="Arial" charset="0"/>
                <a:ea typeface="+mn-ea"/>
                <a:cs typeface="+mn-cs"/>
              </a:rPr>
              <a:t/>
            </a:r>
            <a:br>
              <a:rPr lang="en-US" sz="1200" kern="1200" dirty="0" smtClean="0">
                <a:solidFill>
                  <a:schemeClr val="tx1"/>
                </a:solidFill>
                <a:latin typeface="Arial" charset="0"/>
                <a:ea typeface="+mn-ea"/>
                <a:cs typeface="+mn-cs"/>
              </a:rPr>
            </a:br>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77AD052A-B143-493A-BBBD-5ABEFEAAFAC3}" type="slidenum">
              <a:rPr lang="en-US"/>
              <a:pPr/>
              <a:t>27</a:t>
            </a:fld>
            <a:endParaRPr lang="en-US"/>
          </a:p>
        </p:txBody>
      </p:sp>
      <p:sp>
        <p:nvSpPr>
          <p:cNvPr id="199682" name="Rectangle 2"/>
          <p:cNvSpPr>
            <a:spLocks noGrp="1" noRot="1" noChangeAspect="1" noChangeArrowheads="1" noTextEdit="1"/>
          </p:cNvSpPr>
          <p:nvPr>
            <p:ph type="sldImg"/>
          </p:nvPr>
        </p:nvSpPr>
        <p:spPr>
          <a:xfrm>
            <a:off x="1143000" y="685800"/>
            <a:ext cx="4572000" cy="3429000"/>
          </a:xfrm>
          <a:prstGeom prst="rect">
            <a:avLst/>
          </a:prstGeom>
          <a:ln/>
        </p:spPr>
      </p:sp>
      <p:sp>
        <p:nvSpPr>
          <p:cNvPr id="199683" name="Rectangle 3"/>
          <p:cNvSpPr>
            <a:spLocks noGrp="1" noChangeArrowheads="1"/>
          </p:cNvSpPr>
          <p:nvPr>
            <p:ph type="body" idx="1"/>
          </p:nvPr>
        </p:nvSpPr>
        <p:spPr>
          <a:xfrm>
            <a:off x="685800" y="4343400"/>
            <a:ext cx="5486400" cy="4114800"/>
          </a:xfrm>
          <a:prstGeom prst="rect">
            <a:avLst/>
          </a:prstGeom>
        </p:spPr>
        <p:txBody>
          <a:bodyPr/>
          <a:lstStyle/>
          <a:p>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xfrm>
            <a:off x="0" y="8685213"/>
            <a:ext cx="2971800" cy="457200"/>
          </a:xfrm>
          <a:prstGeom prst="rect">
            <a:avLst/>
          </a:prstGeom>
          <a:ln/>
        </p:spPr>
        <p:txBody>
          <a:bodyPr/>
          <a:lstStyle/>
          <a:p>
            <a:r>
              <a:rPr lang="en-US"/>
              <a:t>IEP Training</a:t>
            </a:r>
          </a:p>
        </p:txBody>
      </p:sp>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E22DC8C0-A237-44D2-8F2B-7CA317BB02E0}" type="slidenum">
              <a:rPr lang="en-US"/>
              <a:pPr/>
              <a:t>28</a:t>
            </a:fld>
            <a:endParaRPr lang="en-US"/>
          </a:p>
        </p:txBody>
      </p:sp>
      <p:sp>
        <p:nvSpPr>
          <p:cNvPr id="228354" name="Rectangle 2"/>
          <p:cNvSpPr>
            <a:spLocks noGrp="1" noRot="1" noChangeAspect="1" noChangeArrowheads="1" noTextEdit="1"/>
          </p:cNvSpPr>
          <p:nvPr>
            <p:ph type="sldImg"/>
          </p:nvPr>
        </p:nvSpPr>
        <p:spPr>
          <a:xfrm>
            <a:off x="1143000" y="685800"/>
            <a:ext cx="4572000" cy="3429000"/>
          </a:xfrm>
          <a:prstGeom prst="rect">
            <a:avLst/>
          </a:prstGeom>
          <a:ln/>
        </p:spPr>
      </p:sp>
      <p:sp>
        <p:nvSpPr>
          <p:cNvPr id="228355" name="Rectangle 3"/>
          <p:cNvSpPr>
            <a:spLocks noGrp="1" noChangeArrowheads="1"/>
          </p:cNvSpPr>
          <p:nvPr>
            <p:ph type="body" idx="1"/>
          </p:nvPr>
        </p:nvSpPr>
        <p:spPr>
          <a:xfrm>
            <a:off x="913986" y="4343869"/>
            <a:ext cx="5030029" cy="4114175"/>
          </a:xfrm>
          <a:prstGeom prst="rect">
            <a:avLst/>
          </a:prstGeom>
        </p:spPr>
        <p:txBody>
          <a:bodyPr/>
          <a:lstStyle/>
          <a:p>
            <a:pPr>
              <a:buFont typeface="Arial" pitchFamily="34" charset="0"/>
              <a:buNone/>
            </a:pPr>
            <a:r>
              <a:rPr lang="en-US" sz="1200" kern="1200" dirty="0" smtClean="0">
                <a:solidFill>
                  <a:schemeClr val="tx1"/>
                </a:solidFill>
                <a:latin typeface="Arial" charset="0"/>
                <a:ea typeface="+mn-ea"/>
                <a:cs typeface="+mn-cs"/>
              </a:rPr>
              <a:t>As part of IDEA 2004, IEP teams must develop and specify measurable postsecondary goals related to the areas of</a:t>
            </a:r>
            <a:br>
              <a:rPr lang="en-US" sz="1200" kern="1200" dirty="0" smtClean="0">
                <a:solidFill>
                  <a:schemeClr val="tx1"/>
                </a:solidFill>
                <a:latin typeface="Arial" charset="0"/>
                <a:ea typeface="+mn-ea"/>
                <a:cs typeface="+mn-cs"/>
              </a:rPr>
            </a:br>
            <a:r>
              <a:rPr lang="en-US" sz="1200" kern="1200" dirty="0" smtClean="0">
                <a:solidFill>
                  <a:schemeClr val="tx1"/>
                </a:solidFill>
                <a:latin typeface="Arial" charset="0"/>
                <a:ea typeface="+mn-ea"/>
                <a:cs typeface="+mn-cs"/>
              </a:rPr>
              <a:t>employment, education and/or training, and, where appropriate, independent living.</a:t>
            </a:r>
          </a:p>
          <a:p>
            <a:r>
              <a:rPr lang="en-US" sz="1200" kern="1200" dirty="0" smtClean="0">
                <a:solidFill>
                  <a:schemeClr val="tx1"/>
                </a:solidFill>
                <a:latin typeface="Arial" charset="0"/>
                <a:ea typeface="+mn-ea"/>
                <a:cs typeface="+mn-cs"/>
              </a:rPr>
              <a:t/>
            </a:r>
            <a:br>
              <a:rPr lang="en-US" sz="1200" kern="1200" dirty="0" smtClean="0">
                <a:solidFill>
                  <a:schemeClr val="tx1"/>
                </a:solidFill>
                <a:latin typeface="Arial" charset="0"/>
                <a:ea typeface="+mn-ea"/>
                <a:cs typeface="+mn-cs"/>
              </a:rPr>
            </a:br>
            <a:r>
              <a:rPr lang="en-US" sz="1200" kern="1200" dirty="0" smtClean="0">
                <a:solidFill>
                  <a:schemeClr val="tx1"/>
                </a:solidFill>
                <a:latin typeface="Arial" charset="0"/>
                <a:ea typeface="+mn-ea"/>
                <a:cs typeface="+mn-cs"/>
              </a:rPr>
              <a:t>The 2004 mandates are very clear that each student's IEP must include appropriate and specific postsecondary goals.</a:t>
            </a:r>
          </a:p>
          <a:p>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This is the</a:t>
            </a:r>
            <a:r>
              <a:rPr lang="en-US" sz="1200" kern="1200" baseline="0" dirty="0" smtClean="0">
                <a:solidFill>
                  <a:schemeClr val="tx1"/>
                </a:solidFill>
                <a:latin typeface="Arial" charset="0"/>
                <a:ea typeface="+mn-ea"/>
                <a:cs typeface="+mn-cs"/>
              </a:rPr>
              <a:t> page from the AL IEP form where the team identifies those postsecondary goals.</a:t>
            </a:r>
            <a:r>
              <a:rPr lang="en-US" sz="1200" kern="1200" dirty="0" smtClean="0">
                <a:solidFill>
                  <a:schemeClr val="tx1"/>
                </a:solidFill>
                <a:latin typeface="Arial" charset="0"/>
                <a:ea typeface="+mn-ea"/>
                <a:cs typeface="+mn-cs"/>
              </a:rPr>
              <a:t/>
            </a:r>
            <a:br>
              <a:rPr lang="en-US" sz="1200" kern="1200" dirty="0" smtClean="0">
                <a:solidFill>
                  <a:schemeClr val="tx1"/>
                </a:solidFill>
                <a:latin typeface="Arial" charset="0"/>
                <a:ea typeface="+mn-ea"/>
                <a:cs typeface="+mn-cs"/>
              </a:rPr>
            </a:br>
            <a:r>
              <a:rPr lang="en-US" sz="1200" kern="1200" dirty="0" smtClean="0">
                <a:solidFill>
                  <a:schemeClr val="tx1"/>
                </a:solidFill>
                <a:latin typeface="Arial" charset="0"/>
                <a:ea typeface="+mn-ea"/>
                <a:cs typeface="+mn-cs"/>
              </a:rPr>
              <a:t/>
            </a:r>
            <a:br>
              <a:rPr lang="en-US" sz="1200" kern="1200" dirty="0" smtClean="0">
                <a:solidFill>
                  <a:schemeClr val="tx1"/>
                </a:solidFill>
                <a:latin typeface="Arial" charset="0"/>
                <a:ea typeface="+mn-ea"/>
                <a:cs typeface="+mn-cs"/>
              </a:rPr>
            </a:br>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xfrm>
            <a:off x="0" y="8685213"/>
            <a:ext cx="2971800" cy="457200"/>
          </a:xfrm>
          <a:prstGeom prst="rect">
            <a:avLst/>
          </a:prstGeom>
          <a:ln/>
        </p:spPr>
        <p:txBody>
          <a:bodyPr/>
          <a:lstStyle/>
          <a:p>
            <a:r>
              <a:rPr lang="en-US"/>
              <a:t>IEP Training</a:t>
            </a:r>
          </a:p>
        </p:txBody>
      </p:sp>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FDA6F9AD-7F15-43EF-86BD-9A7AA336688D}" type="slidenum">
              <a:rPr lang="en-US"/>
              <a:pPr/>
              <a:t>29</a:t>
            </a:fld>
            <a:endParaRPr lang="en-US"/>
          </a:p>
        </p:txBody>
      </p:sp>
      <p:sp>
        <p:nvSpPr>
          <p:cNvPr id="222210" name="Rectangle 2"/>
          <p:cNvSpPr>
            <a:spLocks noGrp="1" noRot="1" noChangeAspect="1" noChangeArrowheads="1" noTextEdit="1"/>
          </p:cNvSpPr>
          <p:nvPr>
            <p:ph type="sldImg"/>
          </p:nvPr>
        </p:nvSpPr>
        <p:spPr>
          <a:xfrm>
            <a:off x="1143000" y="685800"/>
            <a:ext cx="4572000" cy="3429000"/>
          </a:xfrm>
          <a:prstGeom prst="rect">
            <a:avLst/>
          </a:prstGeom>
          <a:ln/>
        </p:spPr>
      </p:sp>
      <p:sp>
        <p:nvSpPr>
          <p:cNvPr id="222211" name="Rectangle 3"/>
          <p:cNvSpPr>
            <a:spLocks noGrp="1" noChangeArrowheads="1"/>
          </p:cNvSpPr>
          <p:nvPr>
            <p:ph type="body" idx="1"/>
          </p:nvPr>
        </p:nvSpPr>
        <p:spPr>
          <a:xfrm>
            <a:off x="685800" y="4343400"/>
            <a:ext cx="5486400" cy="4114800"/>
          </a:xfrm>
          <a:prstGeom prst="rect">
            <a:avLst/>
          </a:prstGeom>
        </p:spPr>
        <p:txBody>
          <a:bodyPr/>
          <a:lstStyle/>
          <a:p>
            <a:endParaRPr lang="en-US" sz="1200" kern="1200" dirty="0" smtClean="0">
              <a:solidFill>
                <a:schemeClr val="tx1"/>
              </a:solidFill>
              <a:latin typeface="Arial" charset="0"/>
              <a:ea typeface="+mn-ea"/>
              <a:cs typeface="+mn-cs"/>
            </a:endParaRPr>
          </a:p>
          <a:p>
            <a:r>
              <a:rPr lang="en-US" dirty="0" smtClean="0"/>
              <a:t>This</a:t>
            </a:r>
            <a:r>
              <a:rPr lang="en-US" baseline="0" dirty="0" smtClean="0"/>
              <a:t> is the part of the AL IEP form where the team identifies the ANNUAL goals for a child.</a:t>
            </a:r>
          </a:p>
          <a:p>
            <a:endParaRPr lang="en-US" baseline="0" dirty="0" smtClean="0"/>
          </a:p>
          <a:p>
            <a:r>
              <a:rPr lang="en-US" baseline="0" dirty="0" smtClean="0"/>
              <a:t>That is, what the child can reasonably be expected to accomplish in one year and where the services are listed to help the child achieve that annual goal.  </a:t>
            </a:r>
          </a:p>
          <a:p>
            <a:endParaRPr lang="en-US" baseline="0" dirty="0" smtClean="0"/>
          </a:p>
          <a:p>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xfrm>
            <a:off x="0" y="8685213"/>
            <a:ext cx="2971800" cy="457200"/>
          </a:xfrm>
          <a:prstGeom prst="rect">
            <a:avLst/>
          </a:prstGeom>
          <a:ln/>
        </p:spPr>
        <p:txBody>
          <a:bodyPr/>
          <a:lstStyle/>
          <a:p>
            <a:r>
              <a:rPr lang="en-US"/>
              <a:t>IEP Training</a:t>
            </a:r>
          </a:p>
        </p:txBody>
      </p:sp>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47408248-6BB0-4CBA-8A82-001D0ED3750A}" type="slidenum">
              <a:rPr lang="en-US"/>
              <a:pPr/>
              <a:t>3</a:t>
            </a:fld>
            <a:endParaRPr lang="en-US"/>
          </a:p>
        </p:txBody>
      </p:sp>
      <p:sp>
        <p:nvSpPr>
          <p:cNvPr id="234498" name="Rectangle 2"/>
          <p:cNvSpPr>
            <a:spLocks noGrp="1" noRot="1" noChangeAspect="1" noChangeArrowheads="1" noTextEdit="1"/>
          </p:cNvSpPr>
          <p:nvPr>
            <p:ph type="sldImg"/>
          </p:nvPr>
        </p:nvSpPr>
        <p:spPr>
          <a:xfrm>
            <a:off x="1143000" y="685800"/>
            <a:ext cx="4572000" cy="3429000"/>
          </a:xfrm>
          <a:prstGeom prst="rect">
            <a:avLst/>
          </a:prstGeom>
          <a:ln/>
        </p:spPr>
      </p:sp>
      <p:sp>
        <p:nvSpPr>
          <p:cNvPr id="234499" name="Rectangle 3"/>
          <p:cNvSpPr>
            <a:spLocks noGrp="1" noChangeArrowheads="1"/>
          </p:cNvSpPr>
          <p:nvPr>
            <p:ph type="body" idx="1"/>
          </p:nvPr>
        </p:nvSpPr>
        <p:spPr>
          <a:xfrm>
            <a:off x="685800" y="4343400"/>
            <a:ext cx="5486400" cy="4114800"/>
          </a:xfrm>
          <a:prstGeom prst="rect">
            <a:avLst/>
          </a:prstGeom>
        </p:spPr>
        <p:txBody>
          <a:bodyPr/>
          <a:lstStyle/>
          <a:p>
            <a:pPr marL="224485" marR="0" indent="-224485" algn="l" defTabSz="914400" rtl="0" eaLnBrk="1" fontAlgn="base" latinLnBrk="0" hangingPunct="1">
              <a:lnSpc>
                <a:spcPct val="100000"/>
              </a:lnSpc>
              <a:spcBef>
                <a:spcPct val="30000"/>
              </a:spcBef>
              <a:spcAft>
                <a:spcPct val="0"/>
              </a:spcAft>
              <a:buClrTx/>
              <a:buSzTx/>
              <a:buFontTx/>
              <a:buNone/>
              <a:tabLst/>
              <a:defRPr/>
            </a:pPr>
            <a:r>
              <a:rPr lang="en-US" sz="1200" b="0" i="0" u="none" strike="noStrike" kern="1200" smtClean="0">
                <a:solidFill>
                  <a:schemeClr val="tx1"/>
                </a:solidFill>
                <a:latin typeface="Arial" charset="0"/>
                <a:ea typeface="+mn-ea"/>
                <a:cs typeface="+mn-cs"/>
              </a:rPr>
              <a:t>     Prior </a:t>
            </a:r>
            <a:r>
              <a:rPr lang="en-US" sz="1200" b="0" i="0" u="none" strike="noStrike" kern="1200" dirty="0" smtClean="0">
                <a:solidFill>
                  <a:schemeClr val="tx1"/>
                </a:solidFill>
                <a:latin typeface="Arial" charset="0"/>
                <a:ea typeface="+mn-ea"/>
                <a:cs typeface="+mn-cs"/>
              </a:rPr>
              <a:t>to 2004, individualized education programs (IEPs) were </a:t>
            </a:r>
            <a:r>
              <a:rPr lang="en-US" sz="1200" b="1" i="0" u="none" strike="noStrike" kern="1200" dirty="0" smtClean="0">
                <a:solidFill>
                  <a:schemeClr val="tx1"/>
                </a:solidFill>
                <a:latin typeface="Arial" charset="0"/>
                <a:ea typeface="+mn-ea"/>
                <a:cs typeface="+mn-cs"/>
              </a:rPr>
              <a:t>process-oriented</a:t>
            </a:r>
            <a:r>
              <a:rPr lang="en-US" sz="1200" b="0" i="0" u="none" strike="noStrike" kern="1200" dirty="0" smtClean="0">
                <a:solidFill>
                  <a:schemeClr val="tx1"/>
                </a:solidFill>
                <a:latin typeface="Arial" charset="0"/>
                <a:ea typeface="+mn-ea"/>
                <a:cs typeface="+mn-cs"/>
              </a:rPr>
              <a:t>.</a:t>
            </a:r>
            <a:r>
              <a:rPr lang="en-US" sz="1200" b="0" i="0" u="none" strike="noStrike" kern="1200" baseline="0" dirty="0" smtClean="0">
                <a:solidFill>
                  <a:schemeClr val="tx1"/>
                </a:solidFill>
                <a:latin typeface="Arial" charset="0"/>
                <a:ea typeface="+mn-ea"/>
                <a:cs typeface="+mn-cs"/>
              </a:rPr>
              <a:t>  </a:t>
            </a:r>
            <a:r>
              <a:rPr lang="en-US" sz="1200" b="0" i="0" u="none" strike="noStrike" kern="1200" dirty="0" smtClean="0">
                <a:solidFill>
                  <a:schemeClr val="tx1"/>
                </a:solidFill>
                <a:latin typeface="Arial" charset="0"/>
                <a:ea typeface="+mn-ea"/>
                <a:cs typeface="+mn-cs"/>
              </a:rPr>
              <a:t>When the IDEA was reauthorized in 2004, the IEP became </a:t>
            </a:r>
            <a:r>
              <a:rPr lang="en-US" sz="1200" b="1" i="0" u="none" strike="noStrike" kern="1200" dirty="0" smtClean="0">
                <a:solidFill>
                  <a:schemeClr val="tx1"/>
                </a:solidFill>
                <a:latin typeface="Arial" charset="0"/>
                <a:ea typeface="+mn-ea"/>
                <a:cs typeface="+mn-cs"/>
              </a:rPr>
              <a:t>results-oriented</a:t>
            </a:r>
            <a:r>
              <a:rPr lang="en-US" sz="1200" b="0" i="0" u="none" strike="noStrike" kern="1200" dirty="0" smtClean="0">
                <a:solidFill>
                  <a:schemeClr val="tx1"/>
                </a:solidFill>
                <a:latin typeface="Arial" charset="0"/>
                <a:ea typeface="+mn-ea"/>
                <a:cs typeface="+mn-cs"/>
              </a:rPr>
              <a:t>. That’s especially true when you are looking at IEPs written for children at transition age. The IEP team for a transition-aged child must focus on what will happen to the student once he graduates from high school.   And it can’t just focus on academics.  It has to focus on the WHOLE child.</a:t>
            </a:r>
            <a:endParaRPr lang="en-US" dirty="0" smtClean="0"/>
          </a:p>
          <a:p>
            <a:pPr marL="224485" indent="-224485"/>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a:noFill/>
          <a:ln w="12700">
            <a:solidFill>
              <a:prstClr val="black"/>
            </a:solidFill>
          </a:ln>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solidFill>
                  <a:schemeClr val="accent1"/>
                </a:solidFill>
              </a:rPr>
              <a:t>SEE:</a:t>
            </a:r>
            <a:r>
              <a:rPr lang="en-US" baseline="0" dirty="0" smtClean="0">
                <a:solidFill>
                  <a:schemeClr val="accent1"/>
                </a:solidFill>
              </a:rPr>
              <a:t>  </a:t>
            </a:r>
            <a:r>
              <a:rPr lang="en-US" dirty="0" smtClean="0">
                <a:solidFill>
                  <a:schemeClr val="accent1"/>
                </a:solidFill>
              </a:rPr>
              <a:t>IDEA 2004 Part B Regulations, §300.320(b), discussion of Final Rule p. 46,668.</a:t>
            </a: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BA764A75-853A-4F8B-A6F2-3002DEDDF7AE}"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dirty="0" smtClean="0"/>
              <a:t>The</a:t>
            </a:r>
            <a:r>
              <a:rPr lang="en-US" baseline="0" dirty="0" smtClean="0"/>
              <a:t> computerized AL IEP form is populated with pre-written  postsecondary goal options.  This is one of them.  IEP teams DO NOT have to use them.  Frankly, the pre-written ones  are so general and gibberish-like, you shouldn’t use them.  The form has an “Other” option. Use it and write more specific, expansive and targeted postsecondary goals for your client/child.  </a:t>
            </a: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265F1D8B-3556-4BE4-98E9-6A81FC190E23}"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dirty="0" smtClean="0"/>
              <a:t>Here’s an example that you, and more importantly, your child, could easily</a:t>
            </a:r>
            <a:r>
              <a:rPr lang="en-US" baseline="0" dirty="0" smtClean="0"/>
              <a:t> understand. </a:t>
            </a:r>
          </a:p>
          <a:p>
            <a:endParaRPr lang="en-US" baseline="0" dirty="0" smtClean="0"/>
          </a:p>
          <a:p>
            <a:r>
              <a:rPr lang="en-US" baseline="0" dirty="0" smtClean="0"/>
              <a:t>If the goal is understandable, then it’s also more easily measurable, which allows you to hold the Team accountable for its achievement. </a:t>
            </a: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265F1D8B-3556-4BE4-98E9-6A81FC190E23}"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dirty="0" smtClean="0"/>
              <a:t>So, taking the previous independent living post-</a:t>
            </a:r>
            <a:r>
              <a:rPr lang="en-US" baseline="0" dirty="0" smtClean="0"/>
              <a:t>secondary goal and translating it into a measurable annual goal, you get something like this.</a:t>
            </a:r>
          </a:p>
          <a:p>
            <a:endParaRPr lang="en-US" baseline="0" dirty="0" smtClean="0"/>
          </a:p>
          <a:p>
            <a:r>
              <a:rPr lang="en-US" baseline="0" dirty="0" smtClean="0"/>
              <a:t>This annual goal feeds into the post-secondary goal.  </a:t>
            </a:r>
          </a:p>
          <a:p>
            <a:endParaRPr lang="en-US" baseline="0" dirty="0" smtClean="0"/>
          </a:p>
          <a:p>
            <a:r>
              <a:rPr lang="en-US" baseline="0" dirty="0" smtClean="0"/>
              <a:t>This structure reflects the statement made earlier:  </a:t>
            </a:r>
            <a:r>
              <a:rPr lang="en-US" sz="1200" kern="1200" dirty="0" smtClean="0">
                <a:solidFill>
                  <a:schemeClr val="tx1"/>
                </a:solidFill>
                <a:latin typeface="Arial" charset="0"/>
                <a:ea typeface="+mn-ea"/>
                <a:cs typeface="+mn-cs"/>
              </a:rPr>
              <a:t>All goals and activities found in the transition IEP must reflect what the student is expected to know, or be able to do, to meet his or her measurable postsecondary goals. The entire IEP becomes a transition IEP - there should not be anything in the IEP that does not lead to the identified measurable postsecondary goals for the student.</a:t>
            </a: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265F1D8B-3556-4BE4-98E9-6A81FC190E23}"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77AD052A-B143-493A-BBBD-5ABEFEAAFAC3}" type="slidenum">
              <a:rPr lang="en-US"/>
              <a:pPr/>
              <a:t>34</a:t>
            </a:fld>
            <a:endParaRPr lang="en-US"/>
          </a:p>
        </p:txBody>
      </p:sp>
      <p:sp>
        <p:nvSpPr>
          <p:cNvPr id="199682" name="Rectangle 2"/>
          <p:cNvSpPr>
            <a:spLocks noGrp="1" noRot="1" noChangeAspect="1" noChangeArrowheads="1" noTextEdit="1"/>
          </p:cNvSpPr>
          <p:nvPr>
            <p:ph type="sldImg"/>
          </p:nvPr>
        </p:nvSpPr>
        <p:spPr>
          <a:xfrm>
            <a:off x="1143000" y="685800"/>
            <a:ext cx="4572000" cy="3429000"/>
          </a:xfrm>
          <a:prstGeom prst="rect">
            <a:avLst/>
          </a:prstGeom>
          <a:ln/>
        </p:spPr>
      </p:sp>
      <p:sp>
        <p:nvSpPr>
          <p:cNvPr id="199683" name="Rectangle 3"/>
          <p:cNvSpPr>
            <a:spLocks noGrp="1" noChangeArrowheads="1"/>
          </p:cNvSpPr>
          <p:nvPr>
            <p:ph type="body" idx="1"/>
          </p:nvPr>
        </p:nvSpPr>
        <p:spPr>
          <a:xfrm>
            <a:off x="685800" y="4343400"/>
            <a:ext cx="5486400" cy="4114800"/>
          </a:xfrm>
          <a:prstGeom prst="rect">
            <a:avLst/>
          </a:prstGeom>
        </p:spPr>
        <p:txBody>
          <a:bodyPr/>
          <a:lstStyle/>
          <a:p>
            <a:endParaRPr lang="en-US" dirty="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B84B4A95-EC83-46B3-804D-7019BA2BE2A2}" type="slidenum">
              <a:rPr lang="en-US"/>
              <a:pPr/>
              <a:t>35</a:t>
            </a:fld>
            <a:endParaRPr lang="en-US"/>
          </a:p>
        </p:txBody>
      </p:sp>
      <p:sp>
        <p:nvSpPr>
          <p:cNvPr id="120834" name="Rectangle 2"/>
          <p:cNvSpPr>
            <a:spLocks noGrp="1" noRot="1" noChangeAspect="1" noChangeArrowheads="1" noTextEdit="1"/>
          </p:cNvSpPr>
          <p:nvPr>
            <p:ph type="sldImg"/>
          </p:nvPr>
        </p:nvSpPr>
        <p:spPr>
          <a:xfrm>
            <a:off x="1143000" y="685800"/>
            <a:ext cx="4572000" cy="3429000"/>
          </a:xfrm>
          <a:prstGeom prst="rect">
            <a:avLst/>
          </a:prstGeom>
          <a:ln/>
        </p:spPr>
      </p:sp>
      <p:sp>
        <p:nvSpPr>
          <p:cNvPr id="120835" name="Rectangle 3"/>
          <p:cNvSpPr>
            <a:spLocks noGrp="1" noChangeArrowheads="1"/>
          </p:cNvSpPr>
          <p:nvPr>
            <p:ph type="body" idx="1"/>
          </p:nvPr>
        </p:nvSpPr>
        <p:spPr>
          <a:xfrm>
            <a:off x="685800" y="4343400"/>
            <a:ext cx="5486400" cy="4114800"/>
          </a:xfrm>
          <a:prstGeom prst="rect">
            <a:avLst/>
          </a:prstGeom>
        </p:spPr>
        <p:txBody>
          <a:bodyPr/>
          <a:lstStyle/>
          <a:p>
            <a:endParaRPr lang="en-US" dirty="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5912D09D-FF65-4CA2-A208-EB964E1EE50A}" type="slidenum">
              <a:rPr lang="en-US"/>
              <a:pPr/>
              <a:t>36</a:t>
            </a:fld>
            <a:endParaRPr lang="en-US"/>
          </a:p>
        </p:txBody>
      </p:sp>
      <p:sp>
        <p:nvSpPr>
          <p:cNvPr id="193538" name="Rectangle 2"/>
          <p:cNvSpPr>
            <a:spLocks noGrp="1" noRot="1" noChangeAspect="1" noChangeArrowheads="1" noTextEdit="1"/>
          </p:cNvSpPr>
          <p:nvPr>
            <p:ph type="sldImg"/>
          </p:nvPr>
        </p:nvSpPr>
        <p:spPr>
          <a:xfrm>
            <a:off x="1143000" y="685800"/>
            <a:ext cx="4572000" cy="3429000"/>
          </a:xfrm>
          <a:prstGeom prst="rect">
            <a:avLst/>
          </a:prstGeom>
          <a:ln/>
        </p:spPr>
      </p:sp>
      <p:sp>
        <p:nvSpPr>
          <p:cNvPr id="193539" name="Rectangle 3"/>
          <p:cNvSpPr>
            <a:spLocks noGrp="1" noChangeArrowheads="1"/>
          </p:cNvSpPr>
          <p:nvPr>
            <p:ph type="body" idx="1"/>
          </p:nvPr>
        </p:nvSpPr>
        <p:spPr>
          <a:xfrm>
            <a:off x="685800" y="4343400"/>
            <a:ext cx="5486400" cy="4114800"/>
          </a:xfrm>
          <a:prstGeom prst="rect">
            <a:avLst/>
          </a:prstGeom>
        </p:spPr>
        <p:txBody>
          <a:bodyPr/>
          <a:lstStyle/>
          <a:p>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70021627-8112-43E3-885F-FC3971A3163F}" type="slidenum">
              <a:rPr lang="en-US"/>
              <a:pPr/>
              <a:t>37</a:t>
            </a:fld>
            <a:endParaRPr lang="en-US"/>
          </a:p>
        </p:txBody>
      </p:sp>
      <p:sp>
        <p:nvSpPr>
          <p:cNvPr id="119810" name="Rectangle 2"/>
          <p:cNvSpPr>
            <a:spLocks noGrp="1" noRot="1" noChangeAspect="1" noChangeArrowheads="1" noTextEdit="1"/>
          </p:cNvSpPr>
          <p:nvPr>
            <p:ph type="sldImg"/>
          </p:nvPr>
        </p:nvSpPr>
        <p:spPr>
          <a:xfrm>
            <a:off x="1143000" y="685800"/>
            <a:ext cx="4572000" cy="3429000"/>
          </a:xfrm>
          <a:prstGeom prst="rect">
            <a:avLst/>
          </a:prstGeom>
          <a:ln/>
        </p:spPr>
      </p:sp>
      <p:sp>
        <p:nvSpPr>
          <p:cNvPr id="119811" name="Rectangle 3"/>
          <p:cNvSpPr>
            <a:spLocks noGrp="1" noChangeArrowheads="1"/>
          </p:cNvSpPr>
          <p:nvPr>
            <p:ph type="body" idx="1"/>
          </p:nvPr>
        </p:nvSpPr>
        <p:spPr>
          <a:xfrm>
            <a:off x="685800" y="4343400"/>
            <a:ext cx="5486400" cy="4114800"/>
          </a:xfrm>
          <a:prstGeom prst="rect">
            <a:avLst/>
          </a:prstGeom>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sz="1200" kern="1200" dirty="0" smtClean="0">
                <a:solidFill>
                  <a:schemeClr val="tx1"/>
                </a:solidFill>
                <a:latin typeface="Arial" charset="0"/>
                <a:ea typeface="+mn-ea"/>
                <a:cs typeface="+mn-cs"/>
              </a:rPr>
              <a:t>Your child’s right to special education services ends when she receives either a regular Alabama High School Diploma or reaches the age of 21, whichever comes first. Children with disabilities who have not earned a regular Alabama High School Diploma and who have not reached their twenty-first birthday by August  1 are entitled to begin and complete the new school year even if it means that they receive more than twelve years of instruction.  </a:t>
            </a:r>
          </a:p>
          <a:p>
            <a:r>
              <a:rPr lang="en-US" sz="1200" kern="1200" dirty="0" smtClean="0">
                <a:solidFill>
                  <a:schemeClr val="tx1"/>
                </a:solidFill>
                <a:latin typeface="Arial" charset="0"/>
                <a:ea typeface="+mn-ea"/>
                <a:cs typeface="+mn-cs"/>
              </a:rPr>
              <a:t> </a:t>
            </a: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265F1D8B-3556-4BE4-98E9-6A81FC190E23}"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38198115-57CB-44CB-8447-6B2F31C5B2C9}" type="slidenum">
              <a:rPr lang="en-US"/>
              <a:pPr/>
              <a:t>39</a:t>
            </a:fld>
            <a:endParaRPr lang="en-US"/>
          </a:p>
        </p:txBody>
      </p:sp>
      <p:sp>
        <p:nvSpPr>
          <p:cNvPr id="289794" name="Rectangle 2"/>
          <p:cNvSpPr>
            <a:spLocks noGrp="1" noRot="1" noChangeAspect="1" noChangeArrowheads="1" noTextEdit="1"/>
          </p:cNvSpPr>
          <p:nvPr>
            <p:ph type="sldImg"/>
          </p:nvPr>
        </p:nvSpPr>
        <p:spPr>
          <a:xfrm>
            <a:off x="1143000" y="685800"/>
            <a:ext cx="4572000" cy="3429000"/>
          </a:xfrm>
          <a:prstGeom prst="rect">
            <a:avLst/>
          </a:prstGeom>
          <a:ln/>
        </p:spPr>
      </p:sp>
      <p:sp>
        <p:nvSpPr>
          <p:cNvPr id="289795" name="Rectangle 3"/>
          <p:cNvSpPr>
            <a:spLocks noGrp="1" noChangeArrowheads="1"/>
          </p:cNvSpPr>
          <p:nvPr>
            <p:ph type="body" idx="1"/>
          </p:nvPr>
        </p:nvSpPr>
        <p:spPr>
          <a:xfrm>
            <a:off x="685800" y="4343400"/>
            <a:ext cx="5486400" cy="4114800"/>
          </a:xfrm>
          <a:prstGeom prst="rect">
            <a:avLst/>
          </a:prstGeom>
        </p:spPr>
        <p:txBody>
          <a:bodyPr/>
          <a:lstStyle/>
          <a:p>
            <a:r>
              <a:rPr lang="en-US" sz="1600" dirty="0"/>
              <a:t> </a:t>
            </a:r>
            <a:endParaRPr lang="en-US" sz="1600" kern="1200" dirty="0" smtClean="0">
              <a:solidFill>
                <a:schemeClr val="tx1"/>
              </a:solidFill>
              <a:latin typeface="Arial" charset="0"/>
              <a:ea typeface="+mn-ea"/>
              <a:cs typeface="+mn-cs"/>
            </a:endParaRPr>
          </a:p>
          <a:p>
            <a:r>
              <a:rPr lang="en-US" sz="1600" kern="1200" dirty="0" smtClean="0">
                <a:solidFill>
                  <a:schemeClr val="tx1"/>
                </a:solidFill>
                <a:latin typeface="Arial" charset="0"/>
                <a:ea typeface="+mn-ea"/>
                <a:cs typeface="+mn-cs"/>
              </a:rPr>
              <a:t>If your child graduates with either an Alabama Occupational Diploma or a Certificate of Attendance, she’s eligible for special education services coordinated by your school district until she reaches the age 21 cut-off. </a:t>
            </a:r>
          </a:p>
          <a:p>
            <a:r>
              <a:rPr lang="en-US" sz="1600" kern="1200" dirty="0" smtClean="0">
                <a:solidFill>
                  <a:schemeClr val="tx1"/>
                </a:solidFill>
                <a:latin typeface="Arial" charset="0"/>
                <a:ea typeface="+mn-ea"/>
                <a:cs typeface="+mn-cs"/>
              </a:rPr>
              <a:t> </a:t>
            </a:r>
          </a:p>
          <a:p>
            <a:r>
              <a:rPr lang="en-US" sz="1600" kern="1200" dirty="0" smtClean="0">
                <a:solidFill>
                  <a:schemeClr val="tx1"/>
                </a:solidFill>
                <a:latin typeface="Arial" charset="0"/>
                <a:ea typeface="+mn-ea"/>
                <a:cs typeface="+mn-cs"/>
              </a:rPr>
              <a:t>The extra years of schooling that are available to older youth can really help prepare them for successful independent living and work.  Think creatively with your child and her school to determine how those extra years of schooling can best be used to help your child become ready for life as an adult!</a:t>
            </a:r>
          </a:p>
          <a:p>
            <a:endParaRPr lang="en-US" sz="16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xfrm>
            <a:off x="0" y="8685213"/>
            <a:ext cx="2971800" cy="457200"/>
          </a:xfrm>
          <a:prstGeom prst="rect">
            <a:avLst/>
          </a:prstGeom>
          <a:ln/>
        </p:spPr>
        <p:txBody>
          <a:bodyPr/>
          <a:lstStyle/>
          <a:p>
            <a:r>
              <a:rPr lang="en-US"/>
              <a:t>IEP Training</a:t>
            </a:r>
          </a:p>
        </p:txBody>
      </p:sp>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5FE33A81-2A95-455D-BB34-79143F6B363E}" type="slidenum">
              <a:rPr lang="en-US"/>
              <a:pPr/>
              <a:t>4</a:t>
            </a:fld>
            <a:endParaRPr lang="en-US"/>
          </a:p>
        </p:txBody>
      </p:sp>
      <p:sp>
        <p:nvSpPr>
          <p:cNvPr id="238594" name="Rectangle 2"/>
          <p:cNvSpPr>
            <a:spLocks noGrp="1" noRot="1" noChangeAspect="1" noChangeArrowheads="1" noTextEdit="1"/>
          </p:cNvSpPr>
          <p:nvPr>
            <p:ph type="sldImg"/>
          </p:nvPr>
        </p:nvSpPr>
        <p:spPr>
          <a:xfrm>
            <a:off x="1143000" y="685800"/>
            <a:ext cx="4572000" cy="3429000"/>
          </a:xfrm>
          <a:prstGeom prst="rect">
            <a:avLst/>
          </a:prstGeom>
          <a:ln/>
        </p:spPr>
      </p:sp>
      <p:sp>
        <p:nvSpPr>
          <p:cNvPr id="238595" name="Rectangle 3"/>
          <p:cNvSpPr>
            <a:spLocks noGrp="1" noChangeArrowheads="1"/>
          </p:cNvSpPr>
          <p:nvPr>
            <p:ph type="body" idx="1"/>
          </p:nvPr>
        </p:nvSpPr>
        <p:spPr>
          <a:xfrm>
            <a:off x="685800" y="4343400"/>
            <a:ext cx="5486400" cy="4114800"/>
          </a:xfrm>
          <a:prstGeom prst="rect">
            <a:avLst/>
          </a:prstGeom>
        </p:spPr>
        <p:txBody>
          <a:bodyPr/>
          <a:lstStyle/>
          <a:p>
            <a:pPr marL="224485" marR="0" indent="-224485" algn="l" defTabSz="914400" rtl="0" eaLnBrk="1" fontAlgn="base" latinLnBrk="0" hangingPunct="1">
              <a:lnSpc>
                <a:spcPct val="13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All goals and activities found in the transition IEP must reflect what the student is expected to know, or be able to do, to meet his or</a:t>
            </a:r>
            <a:r>
              <a:rPr lang="en-US" sz="1200" kern="1200" baseline="0" dirty="0" smtClean="0">
                <a:solidFill>
                  <a:schemeClr val="tx1"/>
                </a:solidFill>
                <a:latin typeface="Arial" charset="0"/>
                <a:ea typeface="+mn-ea"/>
                <a:cs typeface="+mn-cs"/>
              </a:rPr>
              <a:t> </a:t>
            </a:r>
            <a:r>
              <a:rPr lang="en-US" sz="1200" kern="1200" dirty="0" smtClean="0">
                <a:solidFill>
                  <a:schemeClr val="tx1"/>
                </a:solidFill>
                <a:latin typeface="Arial" charset="0"/>
                <a:ea typeface="+mn-ea"/>
                <a:cs typeface="+mn-cs"/>
              </a:rPr>
              <a:t>her measurable postsecondary goals. The entire IEP, then, becomes a transition IEP - there should not be anything in the IEP that does not lead to the identified measurable postsecondary goals for the student.</a:t>
            </a:r>
            <a:endParaRPr lang="en-US" dirty="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FB7E015A-1B19-46C9-A24B-26BE799C350F}" type="slidenum">
              <a:rPr lang="en-US"/>
              <a:pPr/>
              <a:t>40</a:t>
            </a:fld>
            <a:endParaRPr lang="en-US"/>
          </a:p>
        </p:txBody>
      </p:sp>
      <p:sp>
        <p:nvSpPr>
          <p:cNvPr id="188418" name="Rectangle 2"/>
          <p:cNvSpPr>
            <a:spLocks noGrp="1" noRot="1" noChangeAspect="1" noChangeArrowheads="1" noTextEdit="1"/>
          </p:cNvSpPr>
          <p:nvPr>
            <p:ph type="sldImg"/>
          </p:nvPr>
        </p:nvSpPr>
        <p:spPr>
          <a:xfrm>
            <a:off x="1144588" y="685800"/>
            <a:ext cx="4570412" cy="3429000"/>
          </a:xfrm>
          <a:prstGeom prst="rect">
            <a:avLst/>
          </a:prstGeom>
          <a:ln/>
        </p:spPr>
      </p:sp>
      <p:sp>
        <p:nvSpPr>
          <p:cNvPr id="188419" name="Rectangle 3"/>
          <p:cNvSpPr>
            <a:spLocks noGrp="1" noChangeArrowheads="1"/>
          </p:cNvSpPr>
          <p:nvPr>
            <p:ph type="body" idx="1"/>
          </p:nvPr>
        </p:nvSpPr>
        <p:spPr>
          <a:xfrm>
            <a:off x="685800" y="4343400"/>
            <a:ext cx="5486400" cy="4114800"/>
          </a:xfrm>
          <a:prstGeom prst="rect">
            <a:avLst/>
          </a:prstGeom>
        </p:spPr>
        <p:txBody>
          <a:bodyPr/>
          <a:lstStyle/>
          <a:p>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9B089F45-C551-4EFB-B98E-9F52168169D2}" type="slidenum">
              <a:rPr lang="en-US"/>
              <a:pPr/>
              <a:t>41</a:t>
            </a:fld>
            <a:endParaRPr lang="en-US"/>
          </a:p>
        </p:txBody>
      </p:sp>
      <p:sp>
        <p:nvSpPr>
          <p:cNvPr id="115714" name="Rectangle 2"/>
          <p:cNvSpPr>
            <a:spLocks noGrp="1" noRot="1" noChangeAspect="1" noChangeArrowheads="1" noTextEdit="1"/>
          </p:cNvSpPr>
          <p:nvPr>
            <p:ph type="sldImg"/>
          </p:nvPr>
        </p:nvSpPr>
        <p:spPr>
          <a:xfrm>
            <a:off x="1144588" y="685800"/>
            <a:ext cx="4570412" cy="3429000"/>
          </a:xfrm>
          <a:prstGeom prst="rect">
            <a:avLst/>
          </a:prstGeom>
          <a:ln/>
        </p:spPr>
      </p:sp>
      <p:sp>
        <p:nvSpPr>
          <p:cNvPr id="115715" name="Rectangle 3"/>
          <p:cNvSpPr>
            <a:spLocks noGrp="1" noChangeArrowheads="1"/>
          </p:cNvSpPr>
          <p:nvPr>
            <p:ph type="body" idx="1"/>
          </p:nvPr>
        </p:nvSpPr>
        <p:spPr>
          <a:xfrm>
            <a:off x="685800" y="4343400"/>
            <a:ext cx="5486400" cy="4114800"/>
          </a:xfrm>
          <a:prstGeom prst="rect">
            <a:avLst/>
          </a:prstGeom>
        </p:spPr>
        <p:txBody>
          <a:bodyPr/>
          <a:lstStyle/>
          <a:p>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9B089F45-C551-4EFB-B98E-9F52168169D2}" type="slidenum">
              <a:rPr lang="en-US"/>
              <a:pPr/>
              <a:t>42</a:t>
            </a:fld>
            <a:endParaRPr lang="en-US"/>
          </a:p>
        </p:txBody>
      </p:sp>
      <p:sp>
        <p:nvSpPr>
          <p:cNvPr id="115714" name="Rectangle 2"/>
          <p:cNvSpPr>
            <a:spLocks noGrp="1" noRot="1" noChangeAspect="1" noChangeArrowheads="1" noTextEdit="1"/>
          </p:cNvSpPr>
          <p:nvPr>
            <p:ph type="sldImg"/>
          </p:nvPr>
        </p:nvSpPr>
        <p:spPr>
          <a:xfrm>
            <a:off x="1144588" y="685800"/>
            <a:ext cx="4570412" cy="3429000"/>
          </a:xfrm>
          <a:prstGeom prst="rect">
            <a:avLst/>
          </a:prstGeom>
          <a:ln/>
        </p:spPr>
      </p:sp>
      <p:sp>
        <p:nvSpPr>
          <p:cNvPr id="115715" name="Rectangle 3"/>
          <p:cNvSpPr>
            <a:spLocks noGrp="1" noChangeArrowheads="1"/>
          </p:cNvSpPr>
          <p:nvPr>
            <p:ph type="body" idx="1"/>
          </p:nvPr>
        </p:nvSpPr>
        <p:spPr>
          <a:xfrm>
            <a:off x="685800" y="4343400"/>
            <a:ext cx="5486400" cy="4114800"/>
          </a:xfrm>
          <a:prstGeom prst="rect">
            <a:avLst/>
          </a:prstGeom>
        </p:spPr>
        <p:txBody>
          <a:bodyPr/>
          <a:lstStyle/>
          <a:p>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fontScale="70000" lnSpcReduction="20000"/>
          </a:bodyPr>
          <a:lstStyle/>
          <a:p>
            <a:r>
              <a:rPr lang="en-US" sz="1200" b="1" kern="1200" dirty="0" smtClean="0">
                <a:solidFill>
                  <a:schemeClr val="tx1"/>
                </a:solidFill>
                <a:latin typeface="Arial" charset="0"/>
                <a:ea typeface="+mn-ea"/>
                <a:cs typeface="+mn-cs"/>
              </a:rPr>
              <a:t>Reviewing the IEP </a:t>
            </a:r>
            <a:endParaRPr lang="en-US" sz="1200" kern="1200" dirty="0" smtClean="0">
              <a:solidFill>
                <a:schemeClr val="tx1"/>
              </a:solidFill>
              <a:latin typeface="Arial" charset="0"/>
              <a:ea typeface="+mn-ea"/>
              <a:cs typeface="+mn-cs"/>
            </a:endParaRPr>
          </a:p>
          <a:p>
            <a:r>
              <a:rPr lang="en-US" sz="1200" kern="1200" dirty="0" smtClean="0">
                <a:solidFill>
                  <a:schemeClr val="tx1"/>
                </a:solidFill>
                <a:latin typeface="Arial" charset="0"/>
                <a:ea typeface="+mn-ea"/>
                <a:cs typeface="+mn-cs"/>
              </a:rPr>
              <a:t> </a:t>
            </a:r>
          </a:p>
          <a:p>
            <a:r>
              <a:rPr lang="en-US" sz="1200" b="1" kern="1200" dirty="0" smtClean="0">
                <a:solidFill>
                  <a:schemeClr val="tx1"/>
                </a:solidFill>
                <a:latin typeface="Arial" charset="0"/>
                <a:ea typeface="+mn-ea"/>
                <a:cs typeface="+mn-cs"/>
              </a:rPr>
              <a:t>Student strengths, preferences and interests - </a:t>
            </a:r>
            <a:r>
              <a:rPr lang="en-US" sz="1200" kern="1200" dirty="0" smtClean="0">
                <a:solidFill>
                  <a:schemeClr val="tx1"/>
                </a:solidFill>
                <a:latin typeface="Arial" charset="0"/>
                <a:ea typeface="+mn-ea"/>
                <a:cs typeface="+mn-cs"/>
              </a:rPr>
              <a:t>What have you learned about the student over the past year in terms of how their preferences and interests have changed? What are his/her strengths? Where are his/her needs?</a:t>
            </a:r>
          </a:p>
          <a:p>
            <a:r>
              <a:rPr lang="en-US" sz="1200" b="1" kern="1200" dirty="0" smtClean="0">
                <a:solidFill>
                  <a:schemeClr val="tx1"/>
                </a:solidFill>
                <a:latin typeface="Arial" charset="0"/>
                <a:ea typeface="+mn-ea"/>
                <a:cs typeface="+mn-cs"/>
              </a:rPr>
              <a:t> </a:t>
            </a:r>
            <a:endParaRPr lang="en-US" sz="1200" kern="1200" dirty="0" smtClean="0">
              <a:solidFill>
                <a:schemeClr val="tx1"/>
              </a:solidFill>
              <a:latin typeface="Arial" charset="0"/>
              <a:ea typeface="+mn-ea"/>
              <a:cs typeface="+mn-cs"/>
            </a:endParaRPr>
          </a:p>
          <a:p>
            <a:r>
              <a:rPr lang="en-US" sz="1200" b="1" kern="1200" dirty="0" smtClean="0">
                <a:solidFill>
                  <a:schemeClr val="tx1"/>
                </a:solidFill>
                <a:latin typeface="Arial" charset="0"/>
                <a:ea typeface="+mn-ea"/>
                <a:cs typeface="+mn-cs"/>
              </a:rPr>
              <a:t>Desired measurable postsecondary goals - </a:t>
            </a:r>
            <a:r>
              <a:rPr lang="en-US" sz="1200" kern="1200" dirty="0" smtClean="0">
                <a:solidFill>
                  <a:schemeClr val="tx1"/>
                </a:solidFill>
                <a:latin typeface="Arial" charset="0"/>
                <a:ea typeface="+mn-ea"/>
                <a:cs typeface="+mn-cs"/>
              </a:rPr>
              <a:t>What have you learned about the student over the past year in terms of what he/she want to accomplish after graduation high school? What are his/her desired postsecondary goals?</a:t>
            </a:r>
            <a:br>
              <a:rPr lang="en-US" sz="1200" kern="1200" dirty="0" smtClean="0">
                <a:solidFill>
                  <a:schemeClr val="tx1"/>
                </a:solidFill>
                <a:latin typeface="Arial" charset="0"/>
                <a:ea typeface="+mn-ea"/>
                <a:cs typeface="+mn-cs"/>
              </a:rPr>
            </a:br>
            <a:r>
              <a:rPr lang="en-US" sz="1200" kern="1200" dirty="0" smtClean="0">
                <a:solidFill>
                  <a:schemeClr val="tx1"/>
                </a:solidFill>
                <a:latin typeface="Arial" charset="0"/>
                <a:ea typeface="+mn-ea"/>
                <a:cs typeface="+mn-cs"/>
              </a:rPr>
              <a:t/>
            </a:r>
            <a:br>
              <a:rPr lang="en-US" sz="1200" kern="1200" dirty="0" smtClean="0">
                <a:solidFill>
                  <a:schemeClr val="tx1"/>
                </a:solidFill>
                <a:latin typeface="Arial" charset="0"/>
                <a:ea typeface="+mn-ea"/>
                <a:cs typeface="+mn-cs"/>
              </a:rPr>
            </a:br>
            <a:r>
              <a:rPr lang="en-US" sz="1200" kern="1200" dirty="0" smtClean="0">
                <a:solidFill>
                  <a:schemeClr val="tx1"/>
                </a:solidFill>
                <a:latin typeface="Arial" charset="0"/>
                <a:ea typeface="+mn-ea"/>
                <a:cs typeface="+mn-cs"/>
              </a:rPr>
              <a:t>C</a:t>
            </a:r>
            <a:r>
              <a:rPr lang="en-US" sz="1200" b="1" kern="1200" dirty="0" smtClean="0">
                <a:solidFill>
                  <a:schemeClr val="tx1"/>
                </a:solidFill>
                <a:latin typeface="Arial" charset="0"/>
                <a:ea typeface="+mn-ea"/>
                <a:cs typeface="+mn-cs"/>
              </a:rPr>
              <a:t>ourses of study - </a:t>
            </a:r>
            <a:r>
              <a:rPr lang="en-US" sz="1200" kern="1200" dirty="0" smtClean="0">
                <a:solidFill>
                  <a:schemeClr val="tx1"/>
                </a:solidFill>
                <a:latin typeface="Arial" charset="0"/>
                <a:ea typeface="+mn-ea"/>
                <a:cs typeface="+mn-cs"/>
              </a:rPr>
              <a:t>What have you learned about the student over the past year in terms of how he/she is doing in academic classes? What classes/credits are needed to graduate on time? Is the student willing to take a summer school course to make up credits? What did the student really like about his/her courses this year? </a:t>
            </a:r>
          </a:p>
          <a:p>
            <a:r>
              <a:rPr lang="en-US" sz="1200" kern="1200" dirty="0" smtClean="0">
                <a:solidFill>
                  <a:schemeClr val="tx1"/>
                </a:solidFill>
                <a:latin typeface="Arial" charset="0"/>
                <a:ea typeface="+mn-ea"/>
                <a:cs typeface="+mn-cs"/>
              </a:rPr>
              <a:t> </a:t>
            </a:r>
          </a:p>
          <a:p>
            <a:r>
              <a:rPr lang="en-US" sz="1200" b="1" kern="1200" dirty="0" smtClean="0">
                <a:solidFill>
                  <a:schemeClr val="tx1"/>
                </a:solidFill>
                <a:latin typeface="Arial" charset="0"/>
                <a:ea typeface="+mn-ea"/>
                <a:cs typeface="+mn-cs"/>
              </a:rPr>
              <a:t>Needed transition services - </a:t>
            </a:r>
            <a:r>
              <a:rPr lang="en-US" sz="1200" kern="1200" dirty="0" smtClean="0">
                <a:solidFill>
                  <a:schemeClr val="tx1"/>
                </a:solidFill>
                <a:latin typeface="Arial" charset="0"/>
                <a:ea typeface="+mn-ea"/>
                <a:cs typeface="+mn-cs"/>
              </a:rPr>
              <a:t>What have you learned about the student over the past year in terms of services he/she may need upon graduation from high school?</a:t>
            </a:r>
          </a:p>
          <a:p>
            <a:r>
              <a:rPr lang="en-US" sz="1200" kern="1200" dirty="0" smtClean="0">
                <a:solidFill>
                  <a:schemeClr val="tx1"/>
                </a:solidFill>
                <a:latin typeface="Arial" charset="0"/>
                <a:ea typeface="+mn-ea"/>
                <a:cs typeface="+mn-cs"/>
              </a:rPr>
              <a:t> </a:t>
            </a:r>
          </a:p>
          <a:p>
            <a:r>
              <a:rPr lang="en-US" sz="1200" b="1" kern="1200" dirty="0" smtClean="0">
                <a:solidFill>
                  <a:schemeClr val="tx1"/>
                </a:solidFill>
                <a:latin typeface="Arial" charset="0"/>
                <a:ea typeface="+mn-ea"/>
                <a:cs typeface="+mn-cs"/>
              </a:rPr>
              <a:t>Annual IEP goals - </a:t>
            </a:r>
            <a:r>
              <a:rPr lang="en-US" sz="1200" kern="1200" dirty="0" smtClean="0">
                <a:solidFill>
                  <a:schemeClr val="tx1"/>
                </a:solidFill>
                <a:latin typeface="Arial" charset="0"/>
                <a:ea typeface="+mn-ea"/>
                <a:cs typeface="+mn-cs"/>
              </a:rPr>
              <a:t>What have you learned about the student over the past year in terms of how they met their IEP goals? How fast did they meet their IEP goals? How can the student help to create and monitor the new IEP goals?</a:t>
            </a:r>
            <a:br>
              <a:rPr lang="en-US" sz="1200" kern="1200" dirty="0" smtClean="0">
                <a:solidFill>
                  <a:schemeClr val="tx1"/>
                </a:solidFill>
                <a:latin typeface="Arial" charset="0"/>
                <a:ea typeface="+mn-ea"/>
                <a:cs typeface="+mn-cs"/>
              </a:rPr>
            </a:br>
            <a:r>
              <a:rPr lang="en-US" sz="1200" kern="1200" dirty="0" smtClean="0">
                <a:solidFill>
                  <a:schemeClr val="tx1"/>
                </a:solidFill>
                <a:latin typeface="Arial" charset="0"/>
                <a:ea typeface="+mn-ea"/>
                <a:cs typeface="+mn-cs"/>
              </a:rPr>
              <a:t/>
            </a:r>
            <a:br>
              <a:rPr lang="en-US" sz="1200" kern="1200" dirty="0" smtClean="0">
                <a:solidFill>
                  <a:schemeClr val="tx1"/>
                </a:solidFill>
                <a:latin typeface="Arial" charset="0"/>
                <a:ea typeface="+mn-ea"/>
                <a:cs typeface="+mn-cs"/>
              </a:rPr>
            </a:br>
            <a:r>
              <a:rPr lang="en-US" sz="1200" kern="1200" dirty="0" smtClean="0">
                <a:solidFill>
                  <a:schemeClr val="tx1"/>
                </a:solidFill>
                <a:latin typeface="Arial" charset="0"/>
                <a:ea typeface="+mn-ea"/>
                <a:cs typeface="+mn-cs"/>
              </a:rPr>
              <a:t>O</a:t>
            </a:r>
            <a:r>
              <a:rPr lang="en-US" sz="1200" b="1" kern="1200" dirty="0" smtClean="0">
                <a:solidFill>
                  <a:schemeClr val="tx1"/>
                </a:solidFill>
                <a:latin typeface="Arial" charset="0"/>
                <a:ea typeface="+mn-ea"/>
                <a:cs typeface="+mn-cs"/>
              </a:rPr>
              <a:t>ther agencies - </a:t>
            </a:r>
            <a:r>
              <a:rPr lang="en-US" sz="1200" kern="1200" dirty="0" smtClean="0">
                <a:solidFill>
                  <a:schemeClr val="tx1"/>
                </a:solidFill>
                <a:latin typeface="Arial" charset="0"/>
                <a:ea typeface="+mn-ea"/>
                <a:cs typeface="+mn-cs"/>
              </a:rPr>
              <a:t>Each year the interagency linkages and services that other agencies provide may change depending upon the student's needs. While the same transition service may be needed from one year to the next, the agency providing that service may change. Finally, some students may become involved with more agencies as they get older and have more transition needs that can be met by community agencies. Collaboration between agencies and schools should always be reviewed as you monitor the IEP.</a:t>
            </a:r>
          </a:p>
          <a:p>
            <a:r>
              <a:rPr lang="en-US" sz="1200" kern="1200" dirty="0" smtClean="0">
                <a:solidFill>
                  <a:schemeClr val="tx1"/>
                </a:solidFill>
                <a:latin typeface="Arial" charset="0"/>
                <a:ea typeface="+mn-ea"/>
                <a:cs typeface="+mn-cs"/>
              </a:rPr>
              <a:t> </a:t>
            </a:r>
          </a:p>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265F1D8B-3556-4BE4-98E9-6A81FC190E23}"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265F1D8B-3556-4BE4-98E9-6A81FC190E23}"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4588" y="685800"/>
            <a:ext cx="4570412"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endParaRPr lang="en-US"/>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265F1D8B-3556-4BE4-98E9-6A81FC190E23}" type="slidenum">
              <a:rPr lang="en-US" smtClean="0"/>
              <a:pPr/>
              <a:t>45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xfrm>
            <a:off x="0" y="8685213"/>
            <a:ext cx="2971800" cy="457200"/>
          </a:xfrm>
          <a:prstGeom prst="rect">
            <a:avLst/>
          </a:prstGeom>
          <a:ln/>
        </p:spPr>
        <p:txBody>
          <a:bodyPr/>
          <a:lstStyle/>
          <a:p>
            <a:r>
              <a:rPr lang="en-US"/>
              <a:t>IEP Training</a:t>
            </a:r>
          </a:p>
        </p:txBody>
      </p:sp>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AA08389B-041E-4EC8-8B09-64E47284F199}" type="slidenum">
              <a:rPr lang="en-US"/>
              <a:pPr/>
              <a:t>5</a:t>
            </a:fld>
            <a:endParaRPr lang="en-US"/>
          </a:p>
        </p:txBody>
      </p:sp>
      <p:sp>
        <p:nvSpPr>
          <p:cNvPr id="240642" name="Rectangle 2"/>
          <p:cNvSpPr>
            <a:spLocks noGrp="1" noRot="1" noChangeAspect="1" noChangeArrowheads="1" noTextEdit="1"/>
          </p:cNvSpPr>
          <p:nvPr>
            <p:ph type="sldImg"/>
          </p:nvPr>
        </p:nvSpPr>
        <p:spPr>
          <a:xfrm>
            <a:off x="1143000" y="685800"/>
            <a:ext cx="4572000" cy="3429000"/>
          </a:xfrm>
          <a:prstGeom prst="rect">
            <a:avLst/>
          </a:prstGeom>
          <a:ln/>
        </p:spPr>
      </p:sp>
      <p:sp>
        <p:nvSpPr>
          <p:cNvPr id="240643" name="Rectangle 3"/>
          <p:cNvSpPr>
            <a:spLocks noGrp="1" noChangeArrowheads="1"/>
          </p:cNvSpPr>
          <p:nvPr>
            <p:ph type="body" idx="1"/>
          </p:nvPr>
        </p:nvSpPr>
        <p:spPr>
          <a:xfrm>
            <a:off x="685800" y="4343400"/>
            <a:ext cx="5486400" cy="4114800"/>
          </a:xfrm>
          <a:prstGeom prst="rect">
            <a:avLst/>
          </a:prstGeom>
        </p:spPr>
        <p:txBody>
          <a:bodyPr/>
          <a:lstStyle/>
          <a:p>
            <a:pPr lvl="0"/>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ftr" sz="quarter" idx="4"/>
          </p:nvPr>
        </p:nvSpPr>
        <p:spPr>
          <a:xfrm>
            <a:off x="0" y="8685213"/>
            <a:ext cx="2971800" cy="457200"/>
          </a:xfrm>
          <a:prstGeom prst="rect">
            <a:avLst/>
          </a:prstGeom>
          <a:ln/>
        </p:spPr>
        <p:txBody>
          <a:bodyPr/>
          <a:lstStyle/>
          <a:p>
            <a:r>
              <a:rPr lang="en-US"/>
              <a:t>IEP Training</a:t>
            </a:r>
          </a:p>
        </p:txBody>
      </p:sp>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900A0385-3B30-42D3-B55E-85699E3D37F0}" type="slidenum">
              <a:rPr lang="en-US"/>
              <a:pPr/>
              <a:t>6</a:t>
            </a:fld>
            <a:endParaRPr lang="en-US"/>
          </a:p>
        </p:txBody>
      </p:sp>
      <p:sp>
        <p:nvSpPr>
          <p:cNvPr id="236546" name="Rectangle 2"/>
          <p:cNvSpPr>
            <a:spLocks noGrp="1" noRot="1" noChangeAspect="1" noChangeArrowheads="1" noTextEdit="1"/>
          </p:cNvSpPr>
          <p:nvPr>
            <p:ph type="sldImg"/>
          </p:nvPr>
        </p:nvSpPr>
        <p:spPr>
          <a:xfrm>
            <a:off x="1143000" y="685800"/>
            <a:ext cx="4572000" cy="3429000"/>
          </a:xfrm>
          <a:prstGeom prst="rect">
            <a:avLst/>
          </a:prstGeom>
          <a:ln/>
        </p:spPr>
      </p:sp>
      <p:sp>
        <p:nvSpPr>
          <p:cNvPr id="236547" name="Rectangle 3"/>
          <p:cNvSpPr>
            <a:spLocks noGrp="1" noChangeArrowheads="1"/>
          </p:cNvSpPr>
          <p:nvPr>
            <p:ph type="body" idx="1"/>
          </p:nvPr>
        </p:nvSpPr>
        <p:spPr>
          <a:xfrm>
            <a:off x="685800" y="4343400"/>
            <a:ext cx="5486400" cy="4114800"/>
          </a:xfrm>
          <a:prstGeom prst="rect">
            <a:avLst/>
          </a:prstGeom>
        </p:spPr>
        <p:txBody>
          <a:bodyPr/>
          <a:lstStyle/>
          <a:p>
            <a:pPr marL="224485" indent="-224485"/>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a:prstGeom prst="rect">
            <a:avLst/>
          </a:prstGeom>
        </p:spPr>
      </p:sp>
      <p:sp>
        <p:nvSpPr>
          <p:cNvPr id="3" name="Notes Placeholder 2"/>
          <p:cNvSpPr>
            <a:spLocks noGrp="1"/>
          </p:cNvSpPr>
          <p:nvPr>
            <p:ph type="body" idx="1"/>
          </p:nvPr>
        </p:nvSpPr>
        <p:spPr>
          <a:xfrm>
            <a:off x="685800" y="4343400"/>
            <a:ext cx="5486400" cy="4114800"/>
          </a:xfrm>
          <a:prstGeom prst="rect">
            <a:avLst/>
          </a:prstGeom>
        </p:spPr>
        <p:txBody>
          <a:bodyPr>
            <a:normAutofit/>
          </a:bodyPr>
          <a:lstStyle/>
          <a:p>
            <a:r>
              <a:rPr lang="en-US" sz="1200" kern="1200" dirty="0" smtClean="0">
                <a:solidFill>
                  <a:schemeClr val="tx1"/>
                </a:solidFill>
                <a:latin typeface="Arial" charset="0"/>
                <a:ea typeface="+mn-ea"/>
                <a:cs typeface="+mn-cs"/>
              </a:rPr>
              <a:t>The student's perspective is so important that IDEA mandates that if a purpose of an IEP team meeting is the consideration of the postsecondary goals for the student, then the student must be invited to attend the meeting.  But is an invitation and attendance enough? After all, the IEP has to end up reflecting what the student wants, thinks, and hopes.  How many teenagers are willing to buy into something just because a grown up told them to?  Think about the transition IEP meetings you attend…how much do students talk at IEP meetings? Less than 20% of the time?  More than half?  Researchers from Oklahoma University asked special education teachers about how they perceived their students’ participation in IEP meetings.   Most of the teachers thought their students participated </a:t>
            </a:r>
            <a:r>
              <a:rPr lang="en-US" sz="1200" u="sng" kern="1200" dirty="0" smtClean="0">
                <a:solidFill>
                  <a:schemeClr val="tx1"/>
                </a:solidFill>
                <a:latin typeface="Arial" charset="0"/>
                <a:ea typeface="+mn-ea"/>
                <a:cs typeface="+mn-cs"/>
              </a:rPr>
              <a:t>a lot </a:t>
            </a:r>
            <a:r>
              <a:rPr lang="en-US" sz="1200" kern="1200" dirty="0" smtClean="0">
                <a:solidFill>
                  <a:schemeClr val="tx1"/>
                </a:solidFill>
                <a:latin typeface="Arial" charset="0"/>
                <a:ea typeface="+mn-ea"/>
                <a:cs typeface="+mn-cs"/>
              </a:rPr>
              <a:t>during IEP meeting discussions.</a:t>
            </a:r>
            <a:br>
              <a:rPr lang="en-US" sz="1200" kern="1200" dirty="0" smtClean="0">
                <a:solidFill>
                  <a:schemeClr val="tx1"/>
                </a:solidFill>
                <a:latin typeface="Arial" charset="0"/>
                <a:ea typeface="+mn-ea"/>
                <a:cs typeface="+mn-cs"/>
              </a:rPr>
            </a:br>
            <a:r>
              <a:rPr lang="en-US" sz="1200" kern="1200" dirty="0" smtClean="0">
                <a:solidFill>
                  <a:schemeClr val="tx1"/>
                </a:solidFill>
                <a:latin typeface="Arial" charset="0"/>
                <a:ea typeface="+mn-ea"/>
                <a:cs typeface="+mn-cs"/>
              </a:rPr>
              <a:t/>
            </a:r>
            <a:br>
              <a:rPr lang="en-US" sz="1200" kern="1200" dirty="0" smtClean="0">
                <a:solidFill>
                  <a:schemeClr val="tx1"/>
                </a:solidFill>
                <a:latin typeface="Arial" charset="0"/>
                <a:ea typeface="+mn-ea"/>
                <a:cs typeface="+mn-cs"/>
              </a:rPr>
            </a:br>
            <a:endParaRPr lang="en-US" dirty="0"/>
          </a:p>
        </p:txBody>
      </p:sp>
      <p:sp>
        <p:nvSpPr>
          <p:cNvPr id="4" name="Slide Number Placeholder 3"/>
          <p:cNvSpPr>
            <a:spLocks noGrp="1"/>
          </p:cNvSpPr>
          <p:nvPr>
            <p:ph type="sldNum" sz="quarter" idx="10"/>
          </p:nvPr>
        </p:nvSpPr>
        <p:spPr>
          <a:xfrm>
            <a:off x="3884613" y="8685213"/>
            <a:ext cx="2971800" cy="457200"/>
          </a:xfrm>
          <a:prstGeom prst="rect">
            <a:avLst/>
          </a:prstGeom>
        </p:spPr>
        <p:txBody>
          <a:bodyPr/>
          <a:lstStyle/>
          <a:p>
            <a:fld id="{265F1D8B-3556-4BE4-98E9-6A81FC190E23}"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5FE6C496-6FAF-4D28-A12B-51DE38DC6427}" type="slidenum">
              <a:rPr lang="en-US"/>
              <a:pPr/>
              <a:t>8</a:t>
            </a:fld>
            <a:endParaRPr lang="en-US"/>
          </a:p>
        </p:txBody>
      </p:sp>
      <p:sp>
        <p:nvSpPr>
          <p:cNvPr id="292866" name="Rectangle 2"/>
          <p:cNvSpPr>
            <a:spLocks noGrp="1" noRot="1" noChangeAspect="1" noChangeArrowheads="1" noTextEdit="1"/>
          </p:cNvSpPr>
          <p:nvPr>
            <p:ph type="sldImg"/>
          </p:nvPr>
        </p:nvSpPr>
        <p:spPr>
          <a:xfrm>
            <a:off x="1143000" y="685800"/>
            <a:ext cx="4572000" cy="3429000"/>
          </a:xfrm>
          <a:prstGeom prst="rect">
            <a:avLst/>
          </a:prstGeom>
          <a:ln/>
        </p:spPr>
      </p:sp>
      <p:sp>
        <p:nvSpPr>
          <p:cNvPr id="292867" name="Rectangle 3"/>
          <p:cNvSpPr>
            <a:spLocks noGrp="1" noChangeArrowheads="1"/>
          </p:cNvSpPr>
          <p:nvPr>
            <p:ph type="body" idx="1"/>
          </p:nvPr>
        </p:nvSpPr>
        <p:spPr>
          <a:xfrm>
            <a:off x="685800" y="4343400"/>
            <a:ext cx="5486400" cy="4114800"/>
          </a:xfrm>
          <a:prstGeom prst="rect">
            <a:avLst/>
          </a:prstGeom>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mn-ea"/>
                <a:cs typeface="+mn-cs"/>
              </a:rPr>
              <a:t>But, when the researchers did direct observations of secondary IEP meetings, found that students on average talked 3% of the time!</a:t>
            </a:r>
            <a:br>
              <a:rPr lang="en-US" sz="1200" kern="1200" dirty="0" smtClean="0">
                <a:solidFill>
                  <a:schemeClr val="tx1"/>
                </a:solidFill>
                <a:latin typeface="Arial" charset="0"/>
                <a:ea typeface="+mn-ea"/>
                <a:cs typeface="+mn-cs"/>
              </a:rPr>
            </a:br>
            <a:r>
              <a:rPr lang="en-US" sz="1200" kern="1200" dirty="0" smtClean="0">
                <a:solidFill>
                  <a:schemeClr val="tx1"/>
                </a:solidFill>
                <a:latin typeface="Arial" charset="0"/>
                <a:ea typeface="+mn-ea"/>
                <a:cs typeface="+mn-cs"/>
              </a:rPr>
              <a:t>Sadly, students, who represent the newest member of the IEP team, too often contribute little to the IEP meeting and are simply token members of their OWN IEP teams.</a:t>
            </a:r>
            <a:br>
              <a:rPr lang="en-US" sz="1200" kern="1200" dirty="0" smtClean="0">
                <a:solidFill>
                  <a:schemeClr val="tx1"/>
                </a:solidFill>
                <a:latin typeface="Arial" charset="0"/>
                <a:ea typeface="+mn-ea"/>
                <a:cs typeface="+mn-cs"/>
              </a:rPr>
            </a:br>
            <a:endParaRPr lang="en-US" dirty="0" smtClean="0"/>
          </a:p>
          <a:p>
            <a:endParaRPr lang="en-US" sz="1200" kern="1200" dirty="0" smtClean="0">
              <a:solidFill>
                <a:schemeClr val="tx1"/>
              </a:solidFill>
              <a:latin typeface="Arial" charset="0"/>
              <a:ea typeface="+mn-ea"/>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xfrm>
            <a:off x="3884613" y="8685213"/>
            <a:ext cx="2971800" cy="457200"/>
          </a:xfrm>
          <a:prstGeom prst="rect">
            <a:avLst/>
          </a:prstGeom>
          <a:ln/>
        </p:spPr>
        <p:txBody>
          <a:bodyPr/>
          <a:lstStyle/>
          <a:p>
            <a:fld id="{5FE6C496-6FAF-4D28-A12B-51DE38DC6427}" type="slidenum">
              <a:rPr lang="en-US"/>
              <a:pPr/>
              <a:t>9</a:t>
            </a:fld>
            <a:endParaRPr lang="en-US"/>
          </a:p>
        </p:txBody>
      </p:sp>
      <p:sp>
        <p:nvSpPr>
          <p:cNvPr id="292866" name="Rectangle 2"/>
          <p:cNvSpPr>
            <a:spLocks noGrp="1" noRot="1" noChangeAspect="1" noChangeArrowheads="1" noTextEdit="1"/>
          </p:cNvSpPr>
          <p:nvPr>
            <p:ph type="sldImg"/>
          </p:nvPr>
        </p:nvSpPr>
        <p:spPr>
          <a:xfrm>
            <a:off x="1143000" y="685800"/>
            <a:ext cx="4572000" cy="3429000"/>
          </a:xfrm>
          <a:prstGeom prst="rect">
            <a:avLst/>
          </a:prstGeom>
          <a:ln/>
        </p:spPr>
      </p:sp>
      <p:sp>
        <p:nvSpPr>
          <p:cNvPr id="292867" name="Rectangle 3"/>
          <p:cNvSpPr>
            <a:spLocks noGrp="1" noChangeArrowheads="1"/>
          </p:cNvSpPr>
          <p:nvPr>
            <p:ph type="body" idx="1"/>
          </p:nvPr>
        </p:nvSpPr>
        <p:spPr>
          <a:xfrm>
            <a:off x="685800" y="4343400"/>
            <a:ext cx="5486400" cy="4114800"/>
          </a:xfrm>
          <a:prstGeom prst="rect">
            <a:avLst/>
          </a:prstGeom>
        </p:spPr>
        <p:txBody>
          <a:bodyPr/>
          <a:lstStyle/>
          <a:p>
            <a:r>
              <a:rPr lang="en-US" sz="1200" kern="1200" dirty="0" smtClean="0">
                <a:solidFill>
                  <a:schemeClr val="tx1"/>
                </a:solidFill>
                <a:latin typeface="Arial" charset="0"/>
                <a:ea typeface="+mn-ea"/>
                <a:cs typeface="+mn-cs"/>
              </a:rPr>
              <a:t>What’s required is that students be invited to meetings.  What’s better is that students actively participate, if not LEAD their own meetings.  It is naïve to believe that students will participate in their meetings and learn what to do through osmosis or luck.  Students need training to ensure active involvement in their own IEP meetings. In helping a student be a meaningful participant in developing his/her OWN IEP you are accomplishing, at least, two very important things:</a:t>
            </a:r>
          </a:p>
          <a:p>
            <a:r>
              <a:rPr lang="en-US" sz="1200" kern="1200" dirty="0" smtClean="0">
                <a:solidFill>
                  <a:schemeClr val="tx1"/>
                </a:solidFill>
                <a:latin typeface="Arial" charset="0"/>
                <a:ea typeface="+mn-ea"/>
                <a:cs typeface="+mn-cs"/>
              </a:rPr>
              <a:t/>
            </a:r>
            <a:br>
              <a:rPr lang="en-US" sz="1200" kern="1200" dirty="0" smtClean="0">
                <a:solidFill>
                  <a:schemeClr val="tx1"/>
                </a:solidFill>
                <a:latin typeface="Arial" charset="0"/>
                <a:ea typeface="+mn-ea"/>
                <a:cs typeface="+mn-cs"/>
              </a:rPr>
            </a:br>
            <a:r>
              <a:rPr lang="en-US" sz="1200" kern="1200" dirty="0" smtClean="0">
                <a:solidFill>
                  <a:schemeClr val="tx1"/>
                </a:solidFill>
                <a:latin typeface="Arial" charset="0"/>
                <a:ea typeface="+mn-ea"/>
                <a:cs typeface="+mn-cs"/>
              </a:rPr>
              <a:t>1.</a:t>
            </a:r>
            <a:r>
              <a:rPr lang="en-US" sz="1200" kern="1200" baseline="0" dirty="0" smtClean="0">
                <a:solidFill>
                  <a:schemeClr val="tx1"/>
                </a:solidFill>
                <a:latin typeface="Arial" charset="0"/>
                <a:ea typeface="+mn-ea"/>
                <a:cs typeface="+mn-cs"/>
              </a:rPr>
              <a:t> </a:t>
            </a:r>
            <a:r>
              <a:rPr lang="en-US" sz="1200" kern="1200" dirty="0" smtClean="0">
                <a:solidFill>
                  <a:schemeClr val="tx1"/>
                </a:solidFill>
                <a:latin typeface="Arial" charset="0"/>
                <a:ea typeface="+mn-ea"/>
                <a:cs typeface="+mn-cs"/>
              </a:rPr>
              <a:t>First, you’re ensuring that the IEP is student-centered. It’s what the student wants and hopes.  Not what mom and dad want… Not what the teacher thinks is best…</a:t>
            </a:r>
            <a:br>
              <a:rPr lang="en-US" sz="1200" kern="1200" dirty="0" smtClean="0">
                <a:solidFill>
                  <a:schemeClr val="tx1"/>
                </a:solidFill>
                <a:latin typeface="Arial" charset="0"/>
                <a:ea typeface="+mn-ea"/>
                <a:cs typeface="+mn-cs"/>
              </a:rPr>
            </a:br>
            <a:r>
              <a:rPr lang="en-US" sz="1200" kern="1200" dirty="0" smtClean="0">
                <a:solidFill>
                  <a:schemeClr val="tx1"/>
                </a:solidFill>
                <a:latin typeface="Arial" charset="0"/>
                <a:ea typeface="+mn-ea"/>
                <a:cs typeface="+mn-cs"/>
              </a:rPr>
              <a:t/>
            </a:r>
            <a:br>
              <a:rPr lang="en-US" sz="1200" kern="1200" dirty="0" smtClean="0">
                <a:solidFill>
                  <a:schemeClr val="tx1"/>
                </a:solidFill>
                <a:latin typeface="Arial" charset="0"/>
                <a:ea typeface="+mn-ea"/>
                <a:cs typeface="+mn-cs"/>
              </a:rPr>
            </a:br>
            <a:r>
              <a:rPr lang="en-US" sz="1200" kern="1200" dirty="0" smtClean="0">
                <a:solidFill>
                  <a:schemeClr val="tx1"/>
                </a:solidFill>
                <a:latin typeface="Arial" charset="0"/>
                <a:ea typeface="+mn-ea"/>
                <a:cs typeface="+mn-cs"/>
              </a:rPr>
              <a:t>2.Second, you are giving that youth self-advocacy skills that</a:t>
            </a:r>
            <a:r>
              <a:rPr lang="en-US" sz="1200" kern="1200" baseline="0" dirty="0" smtClean="0">
                <a:solidFill>
                  <a:schemeClr val="tx1"/>
                </a:solidFill>
                <a:latin typeface="Arial" charset="0"/>
                <a:ea typeface="+mn-ea"/>
                <a:cs typeface="+mn-cs"/>
              </a:rPr>
              <a:t> can be used by the youth for the rest of his/her </a:t>
            </a:r>
            <a:r>
              <a:rPr lang="en-US" sz="1200" kern="1200" dirty="0" smtClean="0">
                <a:solidFill>
                  <a:schemeClr val="tx1"/>
                </a:solidFill>
                <a:latin typeface="Arial" charset="0"/>
                <a:ea typeface="+mn-ea"/>
                <a:cs typeface="+mn-cs"/>
              </a:rPr>
              <a:t>life.</a:t>
            </a:r>
            <a:endParaRPr lang="en-US" sz="1200" kern="1200" baseline="0" dirty="0" smtClean="0">
              <a:solidFill>
                <a:schemeClr val="tx1"/>
              </a:solidFill>
              <a:latin typeface="Arial" charset="0"/>
              <a:ea typeface="+mn-ea"/>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FD5CBF19-9280-4393-8F27-5701E1D9D2C1}"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0929C-D606-4B32-A2A1-32CBD8085BF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E7E65413-8C5A-4A6C-A495-7FE6B164C4A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91D26E1-0958-4975-9035-80596970D3D8}" type="slidenum">
              <a:rPr lang="en-US" smtClean="0"/>
              <a:pPr/>
              <a:t>‹#›</a:t>
            </a:fld>
            <a:endParaRPr lang="en-US" dirty="0"/>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F76E0308-27D6-41B0-BA8B-5C19916C2DD4}"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endParaRPr lang="en-US"/>
          </a:p>
        </p:txBody>
      </p:sp>
      <p:sp>
        <p:nvSpPr>
          <p:cNvPr id="10" name="Slide Number Placeholder 9"/>
          <p:cNvSpPr>
            <a:spLocks noGrp="1"/>
          </p:cNvSpPr>
          <p:nvPr>
            <p:ph type="sldNum" sz="quarter" idx="16"/>
          </p:nvPr>
        </p:nvSpPr>
        <p:spPr/>
        <p:txBody>
          <a:bodyPr rtlCol="0"/>
          <a:lstStyle/>
          <a:p>
            <a:fld id="{208C414F-927D-49AD-B2A7-580D1B99AAA3}"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endParaRPr lang="en-US"/>
          </a:p>
        </p:txBody>
      </p:sp>
      <p:sp>
        <p:nvSpPr>
          <p:cNvPr id="12" name="Slide Number Placeholder 11"/>
          <p:cNvSpPr>
            <a:spLocks noGrp="1"/>
          </p:cNvSpPr>
          <p:nvPr>
            <p:ph type="sldNum" sz="quarter" idx="16"/>
          </p:nvPr>
        </p:nvSpPr>
        <p:spPr/>
        <p:txBody>
          <a:bodyPr rtlCol="0"/>
          <a:lstStyle/>
          <a:p>
            <a:fld id="{F356B6B3-4E52-43F4-A673-61D72FCE8882}"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021A60AA-B2B5-42B1-8B08-3A6EECF78DE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642FF4E7-03B6-43BA-A82C-885A075191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F4092B23-62A2-4A60-B522-D76F1121E698}"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D9E785DF-046C-423B-97B7-2B9ADD76D4A5}"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6F49AF1-03F5-494C-95CB-0954DEB5DC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 Id="rId3" Type="http://schemas.openxmlformats.org/officeDocument/2006/relationships/image" Target="../media/image7.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 Id="rId3" Type="http://schemas.openxmlformats.org/officeDocument/2006/relationships/image" Target="../media/image8.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9.wmf"/></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5.xml"/><Relationship Id="rId3" Type="http://schemas.openxmlformats.org/officeDocument/2006/relationships/image" Target="../media/image10.gif"/></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e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5.xml"/><Relationship Id="rId3" Type="http://schemas.openxmlformats.org/officeDocument/2006/relationships/image" Target="../media/image11.jpe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7.xml"/><Relationship Id="rId3" Type="http://schemas.openxmlformats.org/officeDocument/2006/relationships/image" Target="../media/image12.jpeg"/></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 Id="rId3" Type="http://schemas.openxmlformats.org/officeDocument/2006/relationships/image" Target="../media/image13.gif"/></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3.xml"/><Relationship Id="rId3" Type="http://schemas.openxmlformats.org/officeDocument/2006/relationships/image" Target="../media/image14.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5.xml"/><Relationship Id="rId3" Type="http://schemas.openxmlformats.org/officeDocument/2006/relationships/hyperlink" Target="mailto:nanderso@adap.ua.edu"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6.xml"/><Relationship Id="rId3" Type="http://schemas.openxmlformats.org/officeDocument/2006/relationships/image" Target="../media/image5.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 Id="rId3" Type="http://schemas.openxmlformats.org/officeDocument/2006/relationships/chart" Target="../charts/char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3810000"/>
            <a:ext cx="6477000" cy="2057400"/>
          </a:xfrm>
        </p:spPr>
        <p:txBody>
          <a:bodyPr>
            <a:normAutofit fontScale="90000"/>
          </a:bodyPr>
          <a:lstStyle/>
          <a:p>
            <a:r>
              <a:rPr lang="en-US" sz="6700" i="1" dirty="0" smtClean="0"/>
              <a:t>“What’s Next?”</a:t>
            </a:r>
            <a:r>
              <a:rPr lang="en-US" dirty="0" smtClean="0"/>
              <a:t/>
            </a:r>
            <a:br>
              <a:rPr lang="en-US" dirty="0" smtClean="0"/>
            </a:br>
            <a:r>
              <a:rPr lang="en-US" dirty="0" smtClean="0"/>
              <a:t/>
            </a:r>
            <a:br>
              <a:rPr lang="en-US" dirty="0" smtClean="0"/>
            </a:br>
            <a:r>
              <a:rPr lang="en-US" dirty="0" smtClean="0"/>
              <a:t>Common  IEP Transition planning mistakes and how to avoid them</a:t>
            </a:r>
            <a:endParaRPr lang="en-US" dirty="0"/>
          </a:p>
        </p:txBody>
      </p:sp>
      <p:sp>
        <p:nvSpPr>
          <p:cNvPr id="3" name="Subtitle 2"/>
          <p:cNvSpPr>
            <a:spLocks noGrp="1"/>
          </p:cNvSpPr>
          <p:nvPr>
            <p:ph type="subTitle" idx="1"/>
          </p:nvPr>
        </p:nvSpPr>
        <p:spPr/>
        <p:txBody>
          <a:bodyPr/>
          <a:lstStyle/>
          <a:p>
            <a:r>
              <a:rPr lang="en-US" dirty="0" smtClean="0"/>
              <a:t>Alabama Disabilities Advocacy Program      </a:t>
            </a:r>
            <a:endParaRPr lang="en-US" dirty="0"/>
          </a:p>
        </p:txBody>
      </p:sp>
      <p:pic>
        <p:nvPicPr>
          <p:cNvPr id="4" name="Picture 12" descr="ADAP front panel"/>
          <p:cNvPicPr>
            <a:picLocks noChangeAspect="1" noChangeArrowheads="1"/>
          </p:cNvPicPr>
          <p:nvPr/>
        </p:nvPicPr>
        <p:blipFill>
          <a:blip r:embed="rId3" cstate="print"/>
          <a:srcRect/>
          <a:stretch>
            <a:fillRect/>
          </a:stretch>
        </p:blipFill>
        <p:spPr bwMode="auto">
          <a:xfrm>
            <a:off x="304801" y="330200"/>
            <a:ext cx="2057400" cy="2043404"/>
          </a:xfrm>
          <a:prstGeom prst="rect">
            <a:avLst/>
          </a:prstGeom>
          <a:noFill/>
        </p:spPr>
      </p:pic>
      <p:sp>
        <p:nvSpPr>
          <p:cNvPr id="5" name="Slide Number Placeholder 4"/>
          <p:cNvSpPr>
            <a:spLocks noGrp="1"/>
          </p:cNvSpPr>
          <p:nvPr>
            <p:ph type="sldNum" sz="quarter" idx="12"/>
          </p:nvPr>
        </p:nvSpPr>
        <p:spPr/>
        <p:txBody>
          <a:bodyPr/>
          <a:lstStyle/>
          <a:p>
            <a:fld id="{FD5CBF19-9280-4393-8F27-5701E1D9D2C1}" type="slidenum">
              <a:rPr lang="en-US" smtClean="0"/>
              <a:pPr/>
              <a:t>1</a:t>
            </a:fld>
            <a:endParaRPr lang="en-US"/>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sz="quarter" idx="4294967295"/>
          </p:nvPr>
        </p:nvGraphicFramePr>
        <p:xfrm>
          <a:off x="-152400" y="0"/>
          <a:ext cx="92964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p:cNvSpPr>
            <a:spLocks noGrp="1"/>
          </p:cNvSpPr>
          <p:nvPr>
            <p:ph type="sldNum" sz="quarter" idx="12"/>
          </p:nvPr>
        </p:nvSpPr>
        <p:spPr/>
        <p:txBody>
          <a:bodyPr/>
          <a:lstStyle/>
          <a:p>
            <a:fld id="{642FF4E7-03B6-43BA-A82C-885A07519128}" type="slidenum">
              <a:rPr lang="en-US" smtClean="0"/>
              <a:pPr/>
              <a:t>10</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1066800" y="2057400"/>
            <a:ext cx="7543800" cy="3581400"/>
          </a:xfrm>
        </p:spPr>
        <p:txBody>
          <a:bodyPr>
            <a:normAutofit fontScale="90000"/>
          </a:bodyPr>
          <a:lstStyle/>
          <a:p>
            <a:pPr>
              <a:lnSpc>
                <a:spcPct val="150000"/>
              </a:lnSpc>
            </a:pPr>
            <a:r>
              <a:rPr lang="en-US" kern="1600" spc="100" dirty="0" smtClean="0">
                <a:latin typeface="Arial" pitchFamily="34" charset="0"/>
                <a:cs typeface="Arial" pitchFamily="34" charset="0"/>
              </a:rPr>
              <a:t>“we’ll Talk about transition when Shawn is about to turn 16.”</a:t>
            </a:r>
            <a:endParaRPr lang="en-US" kern="1600" spc="100" dirty="0">
              <a:latin typeface="Arial" pitchFamily="34" charset="0"/>
              <a:cs typeface="Arial" pitchFamily="34" charset="0"/>
            </a:endParaRPr>
          </a:p>
        </p:txBody>
      </p:sp>
      <p:sp>
        <p:nvSpPr>
          <p:cNvPr id="7" name="Text Placeholder 6"/>
          <p:cNvSpPr>
            <a:spLocks noGrp="1"/>
          </p:cNvSpPr>
          <p:nvPr>
            <p:ph type="subTitle" idx="1"/>
          </p:nvPr>
        </p:nvSpPr>
        <p:spPr/>
        <p:txBody>
          <a:bodyPr>
            <a:noAutofit/>
          </a:bodyPr>
          <a:lstStyle/>
          <a:p>
            <a:pPr algn="ctr">
              <a:lnSpc>
                <a:spcPct val="150000"/>
              </a:lnSpc>
              <a:buNone/>
            </a:pPr>
            <a:r>
              <a:rPr lang="en-US" sz="4800" b="1" dirty="0" smtClean="0">
                <a:solidFill>
                  <a:schemeClr val="accent1"/>
                </a:solidFill>
                <a:latin typeface="+mj-lt"/>
              </a:rPr>
              <a:t> </a:t>
            </a:r>
          </a:p>
        </p:txBody>
      </p:sp>
      <p:sp>
        <p:nvSpPr>
          <p:cNvPr id="4" name="Slide Number Placeholder 3"/>
          <p:cNvSpPr>
            <a:spLocks noGrp="1"/>
          </p:cNvSpPr>
          <p:nvPr>
            <p:ph type="sldNum" sz="quarter" idx="12"/>
          </p:nvPr>
        </p:nvSpPr>
        <p:spPr/>
        <p:txBody>
          <a:bodyPr/>
          <a:lstStyle/>
          <a:p>
            <a:fld id="{FD5CBF19-9280-4393-8F27-5701E1D9D2C1}" type="slidenum">
              <a:rPr lang="en-US" smtClean="0"/>
              <a:pPr/>
              <a:t>11</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Text Box 2"/>
          <p:cNvSpPr txBox="1">
            <a:spLocks noChangeArrowheads="1"/>
          </p:cNvSpPr>
          <p:nvPr/>
        </p:nvSpPr>
        <p:spPr bwMode="auto">
          <a:xfrm>
            <a:off x="5638800" y="4800600"/>
            <a:ext cx="3352800" cy="1200329"/>
          </a:xfrm>
          <a:prstGeom prst="rect">
            <a:avLst/>
          </a:prstGeom>
          <a:noFill/>
          <a:ln w="9525">
            <a:noFill/>
            <a:miter lim="800000"/>
            <a:headEnd/>
            <a:tailEnd/>
          </a:ln>
          <a:effectLst/>
        </p:spPr>
        <p:txBody>
          <a:bodyPr>
            <a:spAutoFit/>
          </a:bodyPr>
          <a:lstStyle/>
          <a:p>
            <a:pPr algn="l"/>
            <a:r>
              <a:rPr lang="en-US" altLang="en-US" sz="2400" dirty="0" smtClean="0">
                <a:solidFill>
                  <a:schemeClr val="folHlink"/>
                </a:solidFill>
                <a:latin typeface="Tahoma" charset="0"/>
              </a:rPr>
              <a:t>      </a:t>
            </a:r>
            <a:r>
              <a:rPr lang="en-US" altLang="en-US" sz="2400" dirty="0" smtClean="0">
                <a:solidFill>
                  <a:schemeClr val="accent1"/>
                </a:solidFill>
                <a:latin typeface="Tahoma" charset="0"/>
              </a:rPr>
              <a:t>Thomas </a:t>
            </a:r>
            <a:r>
              <a:rPr lang="en-US" altLang="en-US" sz="2400" dirty="0" err="1">
                <a:solidFill>
                  <a:schemeClr val="accent1"/>
                </a:solidFill>
                <a:latin typeface="Tahoma" charset="0"/>
              </a:rPr>
              <a:t>Hehir</a:t>
            </a:r>
            <a:endParaRPr lang="en-US" altLang="en-US" sz="2400" dirty="0">
              <a:solidFill>
                <a:schemeClr val="accent1"/>
              </a:solidFill>
              <a:latin typeface="Tahoma" charset="0"/>
            </a:endParaRPr>
          </a:p>
          <a:p>
            <a:pPr algn="l"/>
            <a:r>
              <a:rPr lang="en-US" altLang="en-US" sz="2400" dirty="0">
                <a:solidFill>
                  <a:schemeClr val="accent1"/>
                </a:solidFill>
                <a:latin typeface="Tahoma" charset="0"/>
              </a:rPr>
              <a:t>      Former Director</a:t>
            </a:r>
          </a:p>
          <a:p>
            <a:pPr algn="l"/>
            <a:r>
              <a:rPr lang="en-US" altLang="en-US" sz="2400" dirty="0">
                <a:solidFill>
                  <a:schemeClr val="accent1"/>
                </a:solidFill>
                <a:latin typeface="Tahoma" charset="0"/>
              </a:rPr>
              <a:t>      US DOE, OSEP</a:t>
            </a:r>
          </a:p>
        </p:txBody>
      </p:sp>
      <p:sp>
        <p:nvSpPr>
          <p:cNvPr id="149507" name="Text Box 3"/>
          <p:cNvSpPr txBox="1">
            <a:spLocks noChangeArrowheads="1"/>
          </p:cNvSpPr>
          <p:nvPr/>
        </p:nvSpPr>
        <p:spPr bwMode="auto">
          <a:xfrm>
            <a:off x="457200" y="1143000"/>
            <a:ext cx="4648200" cy="4616648"/>
          </a:xfrm>
          <a:prstGeom prst="rect">
            <a:avLst/>
          </a:prstGeom>
          <a:noFill/>
          <a:ln w="9525">
            <a:noFill/>
            <a:miter lim="800000"/>
            <a:headEnd/>
            <a:tailEnd/>
          </a:ln>
          <a:effectLst/>
        </p:spPr>
        <p:txBody>
          <a:bodyPr>
            <a:spAutoFit/>
          </a:bodyPr>
          <a:lstStyle/>
          <a:p>
            <a:pPr>
              <a:lnSpc>
                <a:spcPct val="150000"/>
              </a:lnSpc>
            </a:pPr>
            <a:r>
              <a:rPr lang="en-US" altLang="en-US" sz="2800" dirty="0">
                <a:solidFill>
                  <a:schemeClr val="accent1"/>
                </a:solidFill>
                <a:latin typeface="+mn-lt"/>
              </a:rPr>
              <a:t>“High school is a make-or-break time for kids with disabilities and, for too many, it’s a break </a:t>
            </a:r>
            <a:r>
              <a:rPr lang="en-US" altLang="en-US" sz="2800" dirty="0" smtClean="0">
                <a:solidFill>
                  <a:schemeClr val="accent1"/>
                </a:solidFill>
                <a:latin typeface="+mn-lt"/>
              </a:rPr>
              <a:t>time … </a:t>
            </a:r>
            <a:r>
              <a:rPr lang="en-US" altLang="en-US" sz="2800" dirty="0">
                <a:solidFill>
                  <a:schemeClr val="accent1"/>
                </a:solidFill>
                <a:latin typeface="+mn-lt"/>
              </a:rPr>
              <a:t>that’s why comprehensive transition planning must begin no later than age 14.”</a:t>
            </a:r>
          </a:p>
        </p:txBody>
      </p:sp>
      <p:pic>
        <p:nvPicPr>
          <p:cNvPr id="149508" name="Picture 4" descr="j0282856"/>
          <p:cNvPicPr>
            <a:picLocks noChangeAspect="1" noChangeArrowheads="1" noCrop="1"/>
          </p:cNvPicPr>
          <p:nvPr/>
        </p:nvPicPr>
        <p:blipFill>
          <a:blip r:embed="rId3" cstate="print"/>
          <a:srcRect/>
          <a:stretch>
            <a:fillRect/>
          </a:stretch>
        </p:blipFill>
        <p:spPr bwMode="auto">
          <a:xfrm>
            <a:off x="5638800" y="1143000"/>
            <a:ext cx="2663825" cy="2743200"/>
          </a:xfrm>
          <a:prstGeom prst="rect">
            <a:avLst/>
          </a:prstGeom>
          <a:noFill/>
        </p:spPr>
      </p:pic>
      <p:sp>
        <p:nvSpPr>
          <p:cNvPr id="5" name="Slide Number Placeholder 4"/>
          <p:cNvSpPr>
            <a:spLocks noGrp="1"/>
          </p:cNvSpPr>
          <p:nvPr>
            <p:ph type="sldNum" sz="quarter" idx="12"/>
          </p:nvPr>
        </p:nvSpPr>
        <p:spPr/>
        <p:txBody>
          <a:bodyPr/>
          <a:lstStyle/>
          <a:p>
            <a:fld id="{642FF4E7-03B6-43BA-A82C-885A07519128}" type="slidenum">
              <a:rPr lang="en-US" smtClean="0"/>
              <a:pPr/>
              <a:t>12</a:t>
            </a:fld>
            <a:endParaRPr lang="en-US"/>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idx="4294967295"/>
          </p:nvPr>
        </p:nvSpPr>
        <p:spPr>
          <a:xfrm>
            <a:off x="3276600" y="1066800"/>
            <a:ext cx="5486400" cy="4648200"/>
          </a:xfrm>
        </p:spPr>
        <p:txBody>
          <a:bodyPr>
            <a:normAutofit fontScale="90000"/>
          </a:bodyPr>
          <a:lstStyle/>
          <a:p>
            <a:pPr>
              <a:lnSpc>
                <a:spcPct val="120000"/>
              </a:lnSpc>
            </a:pPr>
            <a:r>
              <a:rPr lang="en-US" sz="3600" b="0" dirty="0">
                <a:solidFill>
                  <a:schemeClr val="accent1"/>
                </a:solidFill>
              </a:rPr>
              <a:t/>
            </a:r>
            <a:br>
              <a:rPr lang="en-US" sz="3600" b="0" dirty="0">
                <a:solidFill>
                  <a:schemeClr val="accent1"/>
                </a:solidFill>
              </a:rPr>
            </a:br>
            <a:r>
              <a:rPr lang="en-US" sz="3600" b="0" dirty="0">
                <a:solidFill>
                  <a:schemeClr val="accent1"/>
                </a:solidFill>
                <a:latin typeface="+mn-lt"/>
              </a:rPr>
              <a:t/>
            </a:r>
            <a:br>
              <a:rPr lang="en-US" sz="3600" b="0" dirty="0">
                <a:solidFill>
                  <a:schemeClr val="accent1"/>
                </a:solidFill>
                <a:latin typeface="+mn-lt"/>
              </a:rPr>
            </a:br>
            <a:r>
              <a:rPr lang="en-US" sz="3600" b="0" dirty="0">
                <a:solidFill>
                  <a:schemeClr val="accent1"/>
                </a:solidFill>
                <a:latin typeface="+mn-lt"/>
              </a:rPr>
              <a:t>Start transition planning as the </a:t>
            </a:r>
            <a:r>
              <a:rPr lang="en-US" sz="3600" b="0" dirty="0" smtClean="0">
                <a:solidFill>
                  <a:schemeClr val="accent1"/>
                </a:solidFill>
                <a:latin typeface="+mn-lt"/>
              </a:rPr>
              <a:t>youth’s needs demand.  </a:t>
            </a:r>
            <a:br>
              <a:rPr lang="en-US" sz="3600" b="0" dirty="0" smtClean="0">
                <a:solidFill>
                  <a:schemeClr val="accent1"/>
                </a:solidFill>
                <a:latin typeface="+mn-lt"/>
              </a:rPr>
            </a:br>
            <a:r>
              <a:rPr lang="en-US" sz="3600" dirty="0" smtClean="0">
                <a:solidFill>
                  <a:schemeClr val="accent1"/>
                </a:solidFill>
                <a:latin typeface="+mn-lt"/>
              </a:rPr>
              <a:t/>
            </a:r>
            <a:br>
              <a:rPr lang="en-US" sz="3600" dirty="0" smtClean="0">
                <a:solidFill>
                  <a:schemeClr val="accent1"/>
                </a:solidFill>
                <a:latin typeface="+mn-lt"/>
              </a:rPr>
            </a:br>
            <a:r>
              <a:rPr lang="en-US" sz="3600" b="0" dirty="0" smtClean="0">
                <a:solidFill>
                  <a:schemeClr val="accent1"/>
                </a:solidFill>
                <a:latin typeface="+mn-lt"/>
              </a:rPr>
              <a:t>That </a:t>
            </a:r>
            <a:r>
              <a:rPr lang="en-US" sz="3600" b="0" dirty="0">
                <a:solidFill>
                  <a:schemeClr val="accent1"/>
                </a:solidFill>
                <a:latin typeface="+mn-lt"/>
              </a:rPr>
              <a:t>might be as early as when </a:t>
            </a:r>
            <a:r>
              <a:rPr lang="en-US" sz="3600" b="0" dirty="0" smtClean="0">
                <a:solidFill>
                  <a:schemeClr val="accent1"/>
                </a:solidFill>
                <a:latin typeface="+mn-lt"/>
              </a:rPr>
              <a:t>he starts </a:t>
            </a:r>
            <a:r>
              <a:rPr lang="en-US" sz="3600" b="0" dirty="0">
                <a:solidFill>
                  <a:schemeClr val="accent1"/>
                </a:solidFill>
                <a:latin typeface="+mn-lt"/>
              </a:rPr>
              <a:t>middle or elementary school </a:t>
            </a:r>
            <a:r>
              <a:rPr lang="en-US" sz="3600" b="0" dirty="0" smtClean="0">
                <a:solidFill>
                  <a:schemeClr val="accent1"/>
                </a:solidFill>
                <a:latin typeface="+mn-lt"/>
              </a:rPr>
              <a:t>… long </a:t>
            </a:r>
            <a:r>
              <a:rPr lang="en-US" sz="3600" b="0" dirty="0">
                <a:solidFill>
                  <a:schemeClr val="accent1"/>
                </a:solidFill>
                <a:latin typeface="+mn-lt"/>
              </a:rPr>
              <a:t>before </a:t>
            </a:r>
            <a:r>
              <a:rPr lang="en-US" sz="3600" b="0" dirty="0" smtClean="0">
                <a:solidFill>
                  <a:schemeClr val="accent1"/>
                </a:solidFill>
                <a:latin typeface="+mn-lt"/>
              </a:rPr>
              <a:t>his </a:t>
            </a:r>
            <a:r>
              <a:rPr lang="en-US" sz="3600" b="0" dirty="0">
                <a:solidFill>
                  <a:schemeClr val="accent1"/>
                </a:solidFill>
                <a:latin typeface="+mn-lt"/>
              </a:rPr>
              <a:t>16</a:t>
            </a:r>
            <a:r>
              <a:rPr lang="en-US" sz="3600" b="0" baseline="30000" dirty="0">
                <a:solidFill>
                  <a:schemeClr val="accent1"/>
                </a:solidFill>
                <a:latin typeface="+mn-lt"/>
              </a:rPr>
              <a:t>th</a:t>
            </a:r>
            <a:r>
              <a:rPr lang="en-US" sz="3600" b="0" dirty="0">
                <a:solidFill>
                  <a:schemeClr val="accent1"/>
                </a:solidFill>
                <a:latin typeface="+mn-lt"/>
              </a:rPr>
              <a:t> birthday.</a:t>
            </a:r>
            <a:br>
              <a:rPr lang="en-US" sz="3600" b="0" dirty="0">
                <a:solidFill>
                  <a:schemeClr val="accent1"/>
                </a:solidFill>
                <a:latin typeface="+mn-lt"/>
              </a:rPr>
            </a:br>
            <a:r>
              <a:rPr lang="en-US" sz="3600" b="0" dirty="0">
                <a:solidFill>
                  <a:schemeClr val="accent1"/>
                </a:solidFill>
              </a:rPr>
              <a:t/>
            </a:r>
            <a:br>
              <a:rPr lang="en-US" sz="3600" b="0" dirty="0">
                <a:solidFill>
                  <a:schemeClr val="accent1"/>
                </a:solidFill>
              </a:rPr>
            </a:br>
            <a:endParaRPr lang="en-US" sz="3600" b="0" dirty="0">
              <a:solidFill>
                <a:schemeClr val="accent1"/>
              </a:solidFill>
            </a:endParaRPr>
          </a:p>
        </p:txBody>
      </p:sp>
      <p:pic>
        <p:nvPicPr>
          <p:cNvPr id="62467" name="Picture 3"/>
          <p:cNvPicPr>
            <a:picLocks noGrp="1" noChangeAspect="1" noChangeArrowheads="1"/>
          </p:cNvPicPr>
          <p:nvPr>
            <p:ph idx="4294967295"/>
          </p:nvPr>
        </p:nvPicPr>
        <p:blipFill>
          <a:blip r:embed="rId3" cstate="print"/>
          <a:srcRect/>
          <a:stretch>
            <a:fillRect/>
          </a:stretch>
        </p:blipFill>
        <p:spPr>
          <a:xfrm>
            <a:off x="381000" y="1409700"/>
            <a:ext cx="2681288" cy="4152900"/>
          </a:xfrm>
          <a:noFill/>
          <a:ln/>
        </p:spPr>
      </p:pic>
      <p:sp>
        <p:nvSpPr>
          <p:cNvPr id="4" name="Slide Number Placeholder 3"/>
          <p:cNvSpPr>
            <a:spLocks noGrp="1"/>
          </p:cNvSpPr>
          <p:nvPr>
            <p:ph type="sldNum" sz="quarter" idx="12"/>
          </p:nvPr>
        </p:nvSpPr>
        <p:spPr/>
        <p:txBody>
          <a:bodyPr/>
          <a:lstStyle/>
          <a:p>
            <a:fld id="{642FF4E7-03B6-43BA-A82C-885A07519128}" type="slidenum">
              <a:rPr lang="en-US" smtClean="0"/>
              <a:pPr/>
              <a:t>13</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ctrTitle"/>
          </p:nvPr>
        </p:nvSpPr>
        <p:spPr>
          <a:xfrm>
            <a:off x="533400" y="381000"/>
            <a:ext cx="7543800" cy="5257800"/>
          </a:xfrm>
          <a:noFill/>
        </p:spPr>
        <p:txBody>
          <a:bodyPr>
            <a:normAutofit/>
          </a:bodyPr>
          <a:lstStyle/>
          <a:p>
            <a:pPr>
              <a:lnSpc>
                <a:spcPct val="200000"/>
              </a:lnSpc>
            </a:pPr>
            <a:r>
              <a:rPr lang="en-US" sz="3200" b="0" spc="400" dirty="0" smtClean="0">
                <a:solidFill>
                  <a:schemeClr val="tx1"/>
                </a:solidFill>
                <a:effectLst/>
                <a:latin typeface="Arial" pitchFamily="34" charset="0"/>
                <a:cs typeface="Arial" pitchFamily="34" charset="0"/>
              </a:rPr>
              <a:t>“We invited [outside agency] to the meeting.  we can’t help it if they don’t send someone.”</a:t>
            </a:r>
            <a:endParaRPr lang="en-US" sz="3200" b="0" spc="400" dirty="0">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FD5CBF19-9280-4393-8F27-5701E1D9D2C1}" type="slidenum">
              <a:rPr lang="en-US" smtClean="0"/>
              <a:pPr/>
              <a:t>14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6" name="Rectangle 2"/>
          <p:cNvSpPr>
            <a:spLocks noGrp="1" noChangeArrowheads="1"/>
          </p:cNvSpPr>
          <p:nvPr>
            <p:ph type="title"/>
          </p:nvPr>
        </p:nvSpPr>
        <p:spPr>
          <a:xfrm>
            <a:off x="533400" y="304800"/>
            <a:ext cx="8229600" cy="1143000"/>
          </a:xfrm>
        </p:spPr>
        <p:txBody>
          <a:bodyPr/>
          <a:lstStyle/>
          <a:p>
            <a:pPr>
              <a:buClr>
                <a:schemeClr val="tx1"/>
              </a:buClr>
              <a:buFont typeface="Wingdings" pitchFamily="2" charset="2"/>
              <a:buNone/>
            </a:pPr>
            <a:r>
              <a:rPr lang="en-US" sz="4000" b="0" dirty="0">
                <a:solidFill>
                  <a:schemeClr val="tx1"/>
                </a:solidFill>
                <a:effectLst/>
              </a:rPr>
              <a:t>Who </a:t>
            </a:r>
            <a:r>
              <a:rPr lang="en-US" sz="4000" b="0" dirty="0" smtClean="0">
                <a:solidFill>
                  <a:schemeClr val="tx1"/>
                </a:solidFill>
                <a:effectLst/>
              </a:rPr>
              <a:t>is on an </a:t>
            </a:r>
            <a:r>
              <a:rPr lang="en-US" sz="4000" b="0" dirty="0">
                <a:solidFill>
                  <a:schemeClr val="tx1"/>
                </a:solidFill>
                <a:effectLst/>
              </a:rPr>
              <a:t>IEP Team?</a:t>
            </a:r>
          </a:p>
        </p:txBody>
      </p:sp>
      <p:sp>
        <p:nvSpPr>
          <p:cNvPr id="405507" name="Rectangle 3"/>
          <p:cNvSpPr>
            <a:spLocks noGrp="1" noChangeArrowheads="1"/>
          </p:cNvSpPr>
          <p:nvPr>
            <p:ph idx="1"/>
          </p:nvPr>
        </p:nvSpPr>
        <p:spPr>
          <a:xfrm>
            <a:off x="1066800" y="1664732"/>
            <a:ext cx="7467600" cy="4191000"/>
          </a:xfrm>
        </p:spPr>
        <p:txBody>
          <a:bodyPr>
            <a:noAutofit/>
          </a:bodyPr>
          <a:lstStyle/>
          <a:p>
            <a:pPr>
              <a:lnSpc>
                <a:spcPct val="120000"/>
              </a:lnSpc>
              <a:buClrTx/>
              <a:buFont typeface="Arial" pitchFamily="34" charset="0"/>
              <a:buChar char="•"/>
            </a:pPr>
            <a:r>
              <a:rPr lang="en-US" sz="3600" dirty="0">
                <a:solidFill>
                  <a:schemeClr val="accent1"/>
                </a:solidFill>
              </a:rPr>
              <a:t>The </a:t>
            </a:r>
            <a:r>
              <a:rPr lang="en-US" sz="3600" dirty="0" smtClean="0">
                <a:solidFill>
                  <a:schemeClr val="accent1"/>
                </a:solidFill>
              </a:rPr>
              <a:t>student</a:t>
            </a:r>
            <a:endParaRPr lang="en-US" sz="3600" dirty="0">
              <a:solidFill>
                <a:schemeClr val="accent1"/>
              </a:solidFill>
            </a:endParaRPr>
          </a:p>
          <a:p>
            <a:pPr>
              <a:lnSpc>
                <a:spcPct val="120000"/>
              </a:lnSpc>
              <a:buClrTx/>
              <a:buFont typeface="Arial" pitchFamily="34" charset="0"/>
              <a:buChar char="•"/>
            </a:pPr>
            <a:r>
              <a:rPr lang="en-US" sz="3600" dirty="0" smtClean="0">
                <a:solidFill>
                  <a:schemeClr val="accent1"/>
                </a:solidFill>
              </a:rPr>
              <a:t>The parent </a:t>
            </a:r>
          </a:p>
          <a:p>
            <a:pPr>
              <a:lnSpc>
                <a:spcPct val="120000"/>
              </a:lnSpc>
              <a:buClrTx/>
              <a:buFont typeface="Arial" pitchFamily="34" charset="0"/>
              <a:buChar char="•"/>
            </a:pPr>
            <a:r>
              <a:rPr lang="en-US" sz="3600" dirty="0" smtClean="0">
                <a:solidFill>
                  <a:schemeClr val="accent1"/>
                </a:solidFill>
              </a:rPr>
              <a:t>At </a:t>
            </a:r>
            <a:r>
              <a:rPr lang="en-US" sz="3600" dirty="0">
                <a:solidFill>
                  <a:schemeClr val="accent1"/>
                </a:solidFill>
              </a:rPr>
              <a:t>least one regular education teacher of the child </a:t>
            </a:r>
          </a:p>
          <a:p>
            <a:pPr>
              <a:lnSpc>
                <a:spcPct val="120000"/>
              </a:lnSpc>
              <a:buClrTx/>
              <a:buFont typeface="Arial" pitchFamily="34" charset="0"/>
              <a:buChar char="•"/>
            </a:pPr>
            <a:r>
              <a:rPr lang="en-US" sz="3600" dirty="0">
                <a:solidFill>
                  <a:schemeClr val="accent1"/>
                </a:solidFill>
              </a:rPr>
              <a:t>At least one special education teacher/provider of the child</a:t>
            </a:r>
          </a:p>
          <a:p>
            <a:pPr>
              <a:lnSpc>
                <a:spcPct val="80000"/>
              </a:lnSpc>
              <a:buClr>
                <a:schemeClr val="bg1"/>
              </a:buClr>
              <a:buFont typeface="Wingdings" pitchFamily="2" charset="2"/>
              <a:buChar char="§"/>
            </a:pPr>
            <a:endParaRPr lang="en-US" dirty="0">
              <a:effectLst>
                <a:outerShdw blurRad="38100" dist="38100" dir="2700000" algn="tl">
                  <a:srgbClr val="000000">
                    <a:alpha val="43137"/>
                  </a:srgbClr>
                </a:outerShdw>
              </a:effectLst>
            </a:endParaRPr>
          </a:p>
        </p:txBody>
      </p:sp>
      <p:sp>
        <p:nvSpPr>
          <p:cNvPr id="405508" name="Text Box 4"/>
          <p:cNvSpPr txBox="1">
            <a:spLocks noChangeArrowheads="1"/>
          </p:cNvSpPr>
          <p:nvPr/>
        </p:nvSpPr>
        <p:spPr bwMode="auto">
          <a:xfrm>
            <a:off x="7100887" y="6096000"/>
            <a:ext cx="942975" cy="369332"/>
          </a:xfrm>
          <a:prstGeom prst="rect">
            <a:avLst/>
          </a:prstGeom>
          <a:noFill/>
          <a:ln w="9525">
            <a:noFill/>
            <a:miter lim="800000"/>
            <a:headEnd/>
            <a:tailEnd/>
          </a:ln>
          <a:effectLst/>
        </p:spPr>
        <p:txBody>
          <a:bodyPr wrap="square">
            <a:spAutoFit/>
          </a:bodyPr>
          <a:lstStyle/>
          <a:p>
            <a:r>
              <a:rPr lang="en-US" dirty="0">
                <a:solidFill>
                  <a:schemeClr val="accent1"/>
                </a:solidFill>
                <a:latin typeface="Arial" charset="0"/>
              </a:rPr>
              <a:t>Cont.</a:t>
            </a:r>
          </a:p>
        </p:txBody>
      </p:sp>
      <p:sp>
        <p:nvSpPr>
          <p:cNvPr id="5" name="Slide Number Placeholder 4"/>
          <p:cNvSpPr>
            <a:spLocks noGrp="1"/>
          </p:cNvSpPr>
          <p:nvPr>
            <p:ph type="sldNum" sz="quarter" idx="12"/>
          </p:nvPr>
        </p:nvSpPr>
        <p:spPr/>
        <p:txBody>
          <a:bodyPr>
            <a:normAutofit fontScale="85000" lnSpcReduction="20000"/>
          </a:bodyPr>
          <a:lstStyle/>
          <a:p>
            <a:fld id="{591D26E1-0958-4975-9035-80596970D3D8}" type="slidenum">
              <a:rPr lang="en-US" smtClean="0"/>
              <a:pPr/>
              <a:t>15</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7" name="Rectangle 3"/>
          <p:cNvSpPr>
            <a:spLocks noGrp="1" noChangeArrowheads="1"/>
          </p:cNvSpPr>
          <p:nvPr>
            <p:ph idx="1"/>
          </p:nvPr>
        </p:nvSpPr>
        <p:spPr>
          <a:xfrm>
            <a:off x="546100" y="1676400"/>
            <a:ext cx="7924800" cy="4938712"/>
          </a:xfrm>
        </p:spPr>
        <p:txBody>
          <a:bodyPr>
            <a:noAutofit/>
          </a:bodyPr>
          <a:lstStyle/>
          <a:p>
            <a:pPr>
              <a:lnSpc>
                <a:spcPct val="150000"/>
              </a:lnSpc>
              <a:buClrTx/>
              <a:buFont typeface="Wingdings" pitchFamily="2" charset="2"/>
              <a:buChar char="§"/>
            </a:pPr>
            <a:r>
              <a:rPr lang="en-US" sz="3200" dirty="0" smtClean="0">
                <a:solidFill>
                  <a:schemeClr val="accent1"/>
                </a:solidFill>
              </a:rPr>
              <a:t>A representative of the school who:</a:t>
            </a:r>
          </a:p>
          <a:p>
            <a:pPr lvl="1">
              <a:lnSpc>
                <a:spcPct val="150000"/>
              </a:lnSpc>
              <a:buClrTx/>
              <a:buSzTx/>
              <a:buFont typeface="Wingdings" pitchFamily="2" charset="2"/>
              <a:buChar char="ü"/>
            </a:pPr>
            <a:r>
              <a:rPr lang="en-US" sz="3200" dirty="0" smtClean="0">
                <a:solidFill>
                  <a:schemeClr val="accent1"/>
                </a:solidFill>
              </a:rPr>
              <a:t>can supervise provision of specially designed instruction</a:t>
            </a:r>
          </a:p>
          <a:p>
            <a:pPr lvl="1">
              <a:lnSpc>
                <a:spcPct val="150000"/>
              </a:lnSpc>
              <a:buClrTx/>
              <a:buSzTx/>
              <a:buFont typeface="Wingdings" pitchFamily="2" charset="2"/>
              <a:buChar char="ü"/>
            </a:pPr>
            <a:r>
              <a:rPr lang="en-US" sz="3200" dirty="0" smtClean="0">
                <a:solidFill>
                  <a:schemeClr val="accent1"/>
                </a:solidFill>
              </a:rPr>
              <a:t>is knowledgeable about the general </a:t>
            </a:r>
            <a:r>
              <a:rPr lang="en-US" sz="3200" dirty="0" err="1" smtClean="0">
                <a:solidFill>
                  <a:schemeClr val="accent1"/>
                </a:solidFill>
              </a:rPr>
              <a:t>ed</a:t>
            </a:r>
            <a:r>
              <a:rPr lang="en-US" sz="3200" dirty="0" smtClean="0">
                <a:solidFill>
                  <a:schemeClr val="accent1"/>
                </a:solidFill>
              </a:rPr>
              <a:t> curriculum</a:t>
            </a:r>
          </a:p>
        </p:txBody>
      </p:sp>
      <p:sp>
        <p:nvSpPr>
          <p:cNvPr id="405508" name="Text Box 4"/>
          <p:cNvSpPr txBox="1">
            <a:spLocks noChangeArrowheads="1"/>
          </p:cNvSpPr>
          <p:nvPr/>
        </p:nvSpPr>
        <p:spPr bwMode="auto">
          <a:xfrm>
            <a:off x="7010400" y="5562600"/>
            <a:ext cx="730250" cy="366712"/>
          </a:xfrm>
          <a:prstGeom prst="rect">
            <a:avLst/>
          </a:prstGeom>
          <a:noFill/>
          <a:ln w="9525">
            <a:noFill/>
            <a:miter lim="800000"/>
            <a:headEnd/>
            <a:tailEnd/>
          </a:ln>
          <a:effectLst/>
        </p:spPr>
        <p:txBody>
          <a:bodyPr wrap="none">
            <a:spAutoFit/>
          </a:bodyPr>
          <a:lstStyle/>
          <a:p>
            <a:r>
              <a:rPr lang="en-US" dirty="0" smtClean="0">
                <a:solidFill>
                  <a:schemeClr val="accent1"/>
                </a:solidFill>
                <a:latin typeface="Arial" charset="0"/>
              </a:rPr>
              <a:t>Cont.</a:t>
            </a:r>
            <a:endParaRPr lang="en-US" dirty="0">
              <a:solidFill>
                <a:schemeClr val="accent1"/>
              </a:solidFill>
              <a:latin typeface="Arial" charset="0"/>
            </a:endParaRPr>
          </a:p>
        </p:txBody>
      </p:sp>
      <p:sp>
        <p:nvSpPr>
          <p:cNvPr id="4" name="Slide Number Placeholder 3"/>
          <p:cNvSpPr>
            <a:spLocks noGrp="1"/>
          </p:cNvSpPr>
          <p:nvPr>
            <p:ph type="sldNum" sz="quarter" idx="12"/>
          </p:nvPr>
        </p:nvSpPr>
        <p:spPr/>
        <p:txBody>
          <a:bodyPr>
            <a:normAutofit fontScale="85000" lnSpcReduction="20000"/>
          </a:bodyPr>
          <a:lstStyle/>
          <a:p>
            <a:fld id="{591D26E1-0958-4975-9035-80596970D3D8}" type="slidenum">
              <a:rPr lang="en-US" smtClean="0"/>
              <a:pPr/>
              <a:t>16</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5507" name="Rectangle 3"/>
          <p:cNvSpPr>
            <a:spLocks noGrp="1" noChangeArrowheads="1"/>
          </p:cNvSpPr>
          <p:nvPr>
            <p:ph idx="1"/>
          </p:nvPr>
        </p:nvSpPr>
        <p:spPr>
          <a:xfrm>
            <a:off x="546100" y="1676400"/>
            <a:ext cx="7924800" cy="6310312"/>
          </a:xfrm>
        </p:spPr>
        <p:txBody>
          <a:bodyPr>
            <a:noAutofit/>
          </a:bodyPr>
          <a:lstStyle/>
          <a:p>
            <a:pPr lvl="1">
              <a:lnSpc>
                <a:spcPct val="150000"/>
              </a:lnSpc>
              <a:buClrTx/>
              <a:buSzTx/>
              <a:buFont typeface="Wingdings" pitchFamily="2" charset="2"/>
              <a:buChar char="ü"/>
            </a:pPr>
            <a:r>
              <a:rPr lang="en-US" sz="3200" dirty="0" smtClean="0">
                <a:solidFill>
                  <a:schemeClr val="accent1"/>
                </a:solidFill>
              </a:rPr>
              <a:t>is knowledgeable about the availability of the school’s resources and has the authority to </a:t>
            </a:r>
            <a:r>
              <a:rPr lang="en-US" sz="3200" u="sng" dirty="0" smtClean="0">
                <a:solidFill>
                  <a:schemeClr val="accent1"/>
                </a:solidFill>
              </a:rPr>
              <a:t>commit</a:t>
            </a:r>
            <a:r>
              <a:rPr lang="en-US" sz="3200" dirty="0" smtClean="0">
                <a:solidFill>
                  <a:schemeClr val="accent1"/>
                </a:solidFill>
              </a:rPr>
              <a:t> the resources (i.e. $)</a:t>
            </a:r>
          </a:p>
          <a:p>
            <a:pPr lvl="1">
              <a:lnSpc>
                <a:spcPct val="150000"/>
              </a:lnSpc>
              <a:buClrTx/>
              <a:buSzTx/>
              <a:buFont typeface="Wingdings" pitchFamily="2" charset="2"/>
              <a:buChar char="ü"/>
            </a:pPr>
            <a:r>
              <a:rPr lang="en-US" sz="3200" dirty="0" smtClean="0">
                <a:solidFill>
                  <a:schemeClr val="accent1"/>
                </a:solidFill>
              </a:rPr>
              <a:t>can interpret the instructional implications of evaluation results</a:t>
            </a:r>
          </a:p>
          <a:p>
            <a:pPr>
              <a:lnSpc>
                <a:spcPct val="80000"/>
              </a:lnSpc>
              <a:buClrTx/>
              <a:buFont typeface="Wingdings" pitchFamily="2" charset="2"/>
              <a:buNone/>
            </a:pPr>
            <a:endParaRPr lang="en-US" sz="2400" dirty="0">
              <a:solidFill>
                <a:schemeClr val="bg1"/>
              </a:solidFill>
              <a:effectLst>
                <a:outerShdw blurRad="38100" dist="38100" dir="2700000" algn="tl">
                  <a:srgbClr val="000000">
                    <a:alpha val="43137"/>
                  </a:srgbClr>
                </a:outerShdw>
              </a:effectLst>
            </a:endParaRPr>
          </a:p>
          <a:p>
            <a:pPr>
              <a:lnSpc>
                <a:spcPct val="80000"/>
              </a:lnSpc>
              <a:buClrTx/>
              <a:buFont typeface="Wingdings" pitchFamily="2" charset="2"/>
              <a:buChar char="§"/>
            </a:pPr>
            <a:endParaRPr lang="en-US" sz="2400" dirty="0">
              <a:solidFill>
                <a:schemeClr val="bg1"/>
              </a:solidFill>
              <a:effectLst>
                <a:outerShdw blurRad="38100" dist="38100" dir="2700000" algn="tl">
                  <a:srgbClr val="000000">
                    <a:alpha val="43137"/>
                  </a:srgbClr>
                </a:outerShdw>
              </a:effectLst>
            </a:endParaRPr>
          </a:p>
        </p:txBody>
      </p:sp>
      <p:sp>
        <p:nvSpPr>
          <p:cNvPr id="405508" name="Text Box 4"/>
          <p:cNvSpPr txBox="1">
            <a:spLocks noChangeArrowheads="1"/>
          </p:cNvSpPr>
          <p:nvPr/>
        </p:nvSpPr>
        <p:spPr bwMode="auto">
          <a:xfrm>
            <a:off x="7239000" y="5638800"/>
            <a:ext cx="730250" cy="366712"/>
          </a:xfrm>
          <a:prstGeom prst="rect">
            <a:avLst/>
          </a:prstGeom>
          <a:noFill/>
          <a:ln w="9525">
            <a:noFill/>
            <a:miter lim="800000"/>
            <a:headEnd/>
            <a:tailEnd/>
          </a:ln>
          <a:effectLst/>
        </p:spPr>
        <p:txBody>
          <a:bodyPr wrap="none">
            <a:spAutoFit/>
          </a:bodyPr>
          <a:lstStyle/>
          <a:p>
            <a:r>
              <a:rPr lang="en-US" dirty="0" smtClean="0">
                <a:solidFill>
                  <a:schemeClr val="accent1"/>
                </a:solidFill>
                <a:latin typeface="Arial" charset="0"/>
              </a:rPr>
              <a:t>Cont.</a:t>
            </a:r>
            <a:endParaRPr lang="en-US" dirty="0">
              <a:solidFill>
                <a:schemeClr val="accent1"/>
              </a:solidFill>
              <a:latin typeface="Arial" charset="0"/>
            </a:endParaRPr>
          </a:p>
        </p:txBody>
      </p:sp>
      <p:sp>
        <p:nvSpPr>
          <p:cNvPr id="4" name="Slide Number Placeholder 3"/>
          <p:cNvSpPr>
            <a:spLocks noGrp="1"/>
          </p:cNvSpPr>
          <p:nvPr>
            <p:ph type="sldNum" sz="quarter" idx="12"/>
          </p:nvPr>
        </p:nvSpPr>
        <p:spPr/>
        <p:txBody>
          <a:bodyPr>
            <a:normAutofit fontScale="85000" lnSpcReduction="20000"/>
          </a:bodyPr>
          <a:lstStyle/>
          <a:p>
            <a:fld id="{591D26E1-0958-4975-9035-80596970D3D8}" type="slidenum">
              <a:rPr lang="en-US" smtClean="0"/>
              <a:pPr/>
              <a:t>17</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5" name="Rectangle 3"/>
          <p:cNvSpPr>
            <a:spLocks noGrp="1" noChangeArrowheads="1"/>
          </p:cNvSpPr>
          <p:nvPr>
            <p:ph idx="1"/>
          </p:nvPr>
        </p:nvSpPr>
        <p:spPr>
          <a:xfrm>
            <a:off x="914400" y="1645585"/>
            <a:ext cx="7407276" cy="3503749"/>
          </a:xfrm>
        </p:spPr>
        <p:txBody>
          <a:bodyPr>
            <a:normAutofit/>
          </a:bodyPr>
          <a:lstStyle/>
          <a:p>
            <a:pPr>
              <a:lnSpc>
                <a:spcPct val="120000"/>
              </a:lnSpc>
              <a:buClrTx/>
              <a:buFont typeface="Wingdings" pitchFamily="2" charset="2"/>
              <a:buChar char="§"/>
            </a:pPr>
            <a:endParaRPr lang="en-US" sz="1200" dirty="0">
              <a:solidFill>
                <a:schemeClr val="accent1"/>
              </a:solidFill>
            </a:endParaRPr>
          </a:p>
          <a:p>
            <a:pPr>
              <a:lnSpc>
                <a:spcPct val="150000"/>
              </a:lnSpc>
              <a:buClrTx/>
              <a:buFont typeface="Wingdings" pitchFamily="2" charset="2"/>
              <a:buChar char="§"/>
            </a:pPr>
            <a:r>
              <a:rPr lang="en-US" sz="3200" dirty="0">
                <a:solidFill>
                  <a:schemeClr val="accent1"/>
                </a:solidFill>
              </a:rPr>
              <a:t>Other individuals who have knowledge or special expertise regarding the </a:t>
            </a:r>
            <a:r>
              <a:rPr lang="en-US" sz="3200" dirty="0" smtClean="0">
                <a:solidFill>
                  <a:schemeClr val="accent1"/>
                </a:solidFill>
              </a:rPr>
              <a:t>child</a:t>
            </a:r>
          </a:p>
          <a:p>
            <a:pPr>
              <a:lnSpc>
                <a:spcPct val="150000"/>
              </a:lnSpc>
              <a:buClrTx/>
              <a:buNone/>
            </a:pPr>
            <a:endParaRPr lang="en-US" sz="3200" dirty="0" smtClean="0">
              <a:solidFill>
                <a:schemeClr val="accent1"/>
              </a:solidFill>
            </a:endParaRPr>
          </a:p>
          <a:p>
            <a:pPr>
              <a:lnSpc>
                <a:spcPct val="80000"/>
              </a:lnSpc>
              <a:buClr>
                <a:schemeClr val="tx1"/>
              </a:buClr>
              <a:buFont typeface="Wingdings" pitchFamily="2" charset="2"/>
              <a:buChar char="§"/>
            </a:pPr>
            <a:endParaRPr lang="en-US" sz="600" dirty="0">
              <a:effectLst>
                <a:outerShdw blurRad="38100" dist="38100" dir="2700000" algn="tl">
                  <a:srgbClr val="000000">
                    <a:alpha val="43137"/>
                  </a:srgbClr>
                </a:outerShdw>
              </a:effectLst>
            </a:endParaRPr>
          </a:p>
        </p:txBody>
      </p:sp>
      <p:sp>
        <p:nvSpPr>
          <p:cNvPr id="5" name="Text Box 4"/>
          <p:cNvSpPr txBox="1">
            <a:spLocks noChangeArrowheads="1"/>
          </p:cNvSpPr>
          <p:nvPr/>
        </p:nvSpPr>
        <p:spPr bwMode="auto">
          <a:xfrm>
            <a:off x="7010400" y="5562600"/>
            <a:ext cx="730250" cy="366712"/>
          </a:xfrm>
          <a:prstGeom prst="rect">
            <a:avLst/>
          </a:prstGeom>
          <a:noFill/>
          <a:ln w="9525">
            <a:noFill/>
            <a:miter lim="800000"/>
            <a:headEnd/>
            <a:tailEnd/>
          </a:ln>
          <a:effectLst/>
        </p:spPr>
        <p:txBody>
          <a:bodyPr wrap="none">
            <a:spAutoFit/>
          </a:bodyPr>
          <a:lstStyle/>
          <a:p>
            <a:r>
              <a:rPr lang="en-US" dirty="0" smtClean="0">
                <a:solidFill>
                  <a:schemeClr val="accent1"/>
                </a:solidFill>
                <a:latin typeface="Arial" charset="0"/>
              </a:rPr>
              <a:t>Cont.</a:t>
            </a:r>
            <a:endParaRPr lang="en-US" dirty="0">
              <a:solidFill>
                <a:schemeClr val="accent1"/>
              </a:solidFill>
              <a:latin typeface="Arial" charset="0"/>
            </a:endParaRPr>
          </a:p>
        </p:txBody>
      </p:sp>
      <p:sp>
        <p:nvSpPr>
          <p:cNvPr id="4" name="Slide Number Placeholder 3"/>
          <p:cNvSpPr>
            <a:spLocks noGrp="1"/>
          </p:cNvSpPr>
          <p:nvPr>
            <p:ph type="sldNum" sz="quarter" idx="12"/>
          </p:nvPr>
        </p:nvSpPr>
        <p:spPr/>
        <p:txBody>
          <a:bodyPr>
            <a:normAutofit fontScale="85000" lnSpcReduction="20000"/>
          </a:bodyPr>
          <a:lstStyle/>
          <a:p>
            <a:fld id="{591D26E1-0958-4975-9035-80596970D3D8}" type="slidenum">
              <a:rPr lang="en-US" smtClean="0"/>
              <a:pPr/>
              <a:t>18</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5" name="Rectangle 3"/>
          <p:cNvSpPr>
            <a:spLocks noGrp="1" noChangeArrowheads="1"/>
          </p:cNvSpPr>
          <p:nvPr>
            <p:ph idx="1"/>
          </p:nvPr>
        </p:nvSpPr>
        <p:spPr>
          <a:xfrm>
            <a:off x="838200" y="1600200"/>
            <a:ext cx="7543800" cy="5486400"/>
          </a:xfrm>
        </p:spPr>
        <p:txBody>
          <a:bodyPr>
            <a:normAutofit/>
          </a:bodyPr>
          <a:lstStyle/>
          <a:p>
            <a:pPr>
              <a:lnSpc>
                <a:spcPct val="150000"/>
              </a:lnSpc>
              <a:buClrTx/>
              <a:buFont typeface="Arial" pitchFamily="34" charset="0"/>
              <a:buChar char="•"/>
            </a:pPr>
            <a:r>
              <a:rPr lang="en-US" sz="3200" dirty="0" smtClean="0">
                <a:solidFill>
                  <a:schemeClr val="accent1"/>
                </a:solidFill>
              </a:rPr>
              <a:t>For youth involved in planning secondary transition services, other agency reps who may be involved in providing or paying for such services, </a:t>
            </a:r>
            <a:r>
              <a:rPr lang="en-US" sz="3200" u="sng" dirty="0" smtClean="0">
                <a:solidFill>
                  <a:schemeClr val="accent1"/>
                </a:solidFill>
              </a:rPr>
              <a:t>but only</a:t>
            </a:r>
            <a:r>
              <a:rPr lang="en-US" sz="3200" dirty="0" smtClean="0">
                <a:solidFill>
                  <a:schemeClr val="accent1"/>
                </a:solidFill>
              </a:rPr>
              <a:t> with consent from parent.</a:t>
            </a:r>
          </a:p>
          <a:p>
            <a:pPr>
              <a:lnSpc>
                <a:spcPct val="80000"/>
              </a:lnSpc>
              <a:buClrTx/>
              <a:buFont typeface="Wingdings" pitchFamily="2" charset="2"/>
              <a:buChar char="§"/>
            </a:pPr>
            <a:endParaRPr lang="en-US" sz="600" dirty="0">
              <a:effectLst>
                <a:outerShdw blurRad="38100" dist="38100" dir="2700000" algn="tl">
                  <a:srgbClr val="000000">
                    <a:alpha val="43137"/>
                  </a:srgbClr>
                </a:outerShdw>
              </a:effectLst>
            </a:endParaRPr>
          </a:p>
          <a:p>
            <a:pPr>
              <a:lnSpc>
                <a:spcPct val="80000"/>
              </a:lnSpc>
              <a:buClr>
                <a:schemeClr val="tx1"/>
              </a:buClr>
              <a:buFont typeface="Wingdings" pitchFamily="2" charset="2"/>
              <a:buChar char="§"/>
            </a:pPr>
            <a:endParaRPr lang="en-US" sz="600" dirty="0">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normAutofit fontScale="85000" lnSpcReduction="20000"/>
          </a:bodyPr>
          <a:lstStyle/>
          <a:p>
            <a:fld id="{591D26E1-0958-4975-9035-80596970D3D8}" type="slidenum">
              <a:rPr lang="en-US" smtClean="0"/>
              <a:pPr/>
              <a:t>19</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19200" y="228600"/>
            <a:ext cx="6477000" cy="5562600"/>
          </a:xfrm>
        </p:spPr>
        <p:txBody>
          <a:bodyPr>
            <a:noAutofit/>
          </a:bodyPr>
          <a:lstStyle/>
          <a:p>
            <a:pPr algn="ctr">
              <a:lnSpc>
                <a:spcPct val="150000"/>
              </a:lnSpc>
            </a:pPr>
            <a:r>
              <a:rPr lang="en-US" sz="2400" dirty="0" smtClean="0">
                <a:solidFill>
                  <a:schemeClr val="tx1"/>
                </a:solidFill>
              </a:rPr>
              <a:t/>
            </a:r>
            <a:br>
              <a:rPr lang="en-US" sz="2400" dirty="0" smtClean="0">
                <a:solidFill>
                  <a:schemeClr val="tx1"/>
                </a:solidFill>
              </a:rPr>
            </a:br>
            <a:r>
              <a:rPr lang="en-US" sz="2400" dirty="0" smtClean="0">
                <a:solidFill>
                  <a:schemeClr val="tx1"/>
                </a:solidFill>
              </a:rPr>
              <a:t/>
            </a:r>
            <a:br>
              <a:rPr lang="en-US" sz="2400" dirty="0" smtClean="0">
                <a:solidFill>
                  <a:schemeClr val="tx1"/>
                </a:solidFill>
              </a:rPr>
            </a:br>
            <a:r>
              <a:rPr lang="en-US" sz="2800" cap="none" dirty="0" smtClean="0">
                <a:solidFill>
                  <a:schemeClr val="tx1"/>
                </a:solidFill>
              </a:rPr>
              <a:t>Nancy Anderson</a:t>
            </a:r>
            <a:br>
              <a:rPr lang="en-US" sz="2800" cap="none" dirty="0" smtClean="0">
                <a:solidFill>
                  <a:schemeClr val="tx1"/>
                </a:solidFill>
              </a:rPr>
            </a:br>
            <a:r>
              <a:rPr lang="en-US" sz="2800" cap="none" dirty="0" smtClean="0">
                <a:solidFill>
                  <a:schemeClr val="tx1"/>
                </a:solidFill>
              </a:rPr>
              <a:t>Alabama Disabilities Advocacy Program</a:t>
            </a:r>
            <a:br>
              <a:rPr lang="en-US" sz="2800" cap="none" dirty="0" smtClean="0">
                <a:solidFill>
                  <a:schemeClr val="tx1"/>
                </a:solidFill>
              </a:rPr>
            </a:br>
            <a:r>
              <a:rPr lang="en-US" sz="2800" cap="none" dirty="0" smtClean="0">
                <a:solidFill>
                  <a:schemeClr val="tx1"/>
                </a:solidFill>
              </a:rPr>
              <a:t>nanderso@adap.ua.edu</a:t>
            </a:r>
            <a:br>
              <a:rPr lang="en-US" sz="2800" cap="none" dirty="0" smtClean="0">
                <a:solidFill>
                  <a:schemeClr val="tx1"/>
                </a:solidFill>
              </a:rPr>
            </a:br>
            <a:r>
              <a:rPr lang="en-US" sz="2800" cap="none" dirty="0" smtClean="0">
                <a:solidFill>
                  <a:schemeClr val="tx1"/>
                </a:solidFill>
              </a:rPr>
              <a:t>205.348.4928 (main)</a:t>
            </a:r>
            <a:br>
              <a:rPr lang="en-US" sz="2800" cap="none" dirty="0" smtClean="0">
                <a:solidFill>
                  <a:schemeClr val="tx1"/>
                </a:solidFill>
              </a:rPr>
            </a:br>
            <a:r>
              <a:rPr lang="en-US" sz="2800" cap="none" dirty="0" smtClean="0">
                <a:solidFill>
                  <a:schemeClr val="tx1"/>
                </a:solidFill>
              </a:rPr>
              <a:t>205.348.6803 (desk)</a:t>
            </a:r>
            <a:br>
              <a:rPr lang="en-US" sz="2800" cap="none" dirty="0" smtClean="0">
                <a:solidFill>
                  <a:schemeClr val="tx1"/>
                </a:solidFill>
              </a:rPr>
            </a:br>
            <a:r>
              <a:rPr lang="en-US" sz="2800" cap="none" dirty="0" smtClean="0">
                <a:solidFill>
                  <a:schemeClr val="tx1"/>
                </a:solidFill>
              </a:rPr>
              <a:t>1.800.826.1675 (toll free)</a:t>
            </a:r>
            <a:r>
              <a:rPr lang="en-US" sz="2800" dirty="0" smtClean="0">
                <a:solidFill>
                  <a:schemeClr val="tx1"/>
                </a:solidFill>
              </a:rPr>
              <a:t/>
            </a:r>
            <a:br>
              <a:rPr lang="en-US" sz="2800" dirty="0" smtClean="0">
                <a:solidFill>
                  <a:schemeClr val="tx1"/>
                </a:solidFill>
              </a:rPr>
            </a:br>
            <a:endParaRPr lang="en-US" sz="2800" dirty="0">
              <a:solidFill>
                <a:schemeClr val="tx1"/>
              </a:solidFill>
            </a:endParaRPr>
          </a:p>
        </p:txBody>
      </p:sp>
      <p:sp>
        <p:nvSpPr>
          <p:cNvPr id="5" name="Slide Number Placeholder 4"/>
          <p:cNvSpPr>
            <a:spLocks noGrp="1"/>
          </p:cNvSpPr>
          <p:nvPr>
            <p:ph type="sldNum" sz="quarter" idx="12"/>
          </p:nvPr>
        </p:nvSpPr>
        <p:spPr/>
        <p:txBody>
          <a:bodyPr/>
          <a:lstStyle/>
          <a:p>
            <a:fld id="{FD5CBF19-9280-4393-8F27-5701E1D9D2C1}" type="slidenum">
              <a:rPr lang="en-US" smtClean="0"/>
              <a:pPr/>
              <a:t>2</a:t>
            </a:fld>
            <a:endParaRPr lang="en-US"/>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do…</a:t>
            </a:r>
            <a:endParaRPr lang="en-US" dirty="0"/>
          </a:p>
        </p:txBody>
      </p:sp>
      <p:sp>
        <p:nvSpPr>
          <p:cNvPr id="3" name="Content Placeholder 2"/>
          <p:cNvSpPr>
            <a:spLocks noGrp="1"/>
          </p:cNvSpPr>
          <p:nvPr>
            <p:ph sz="quarter" idx="1"/>
          </p:nvPr>
        </p:nvSpPr>
        <p:spPr>
          <a:xfrm>
            <a:off x="612648" y="1905000"/>
            <a:ext cx="8153400" cy="4495800"/>
          </a:xfrm>
        </p:spPr>
        <p:txBody>
          <a:bodyPr>
            <a:normAutofit/>
          </a:bodyPr>
          <a:lstStyle/>
          <a:p>
            <a:pPr>
              <a:buNone/>
            </a:pPr>
            <a:r>
              <a:rPr lang="en-US" sz="3200" dirty="0" smtClean="0">
                <a:solidFill>
                  <a:schemeClr val="accent1"/>
                </a:solidFill>
              </a:rPr>
              <a:t>Work on relationship building…</a:t>
            </a:r>
          </a:p>
          <a:p>
            <a:pPr>
              <a:buNone/>
            </a:pPr>
            <a:endParaRPr lang="en-US" sz="3200" dirty="0" smtClean="0">
              <a:solidFill>
                <a:schemeClr val="accent1"/>
              </a:solidFill>
            </a:endParaRPr>
          </a:p>
          <a:p>
            <a:pPr>
              <a:buNone/>
            </a:pPr>
            <a:r>
              <a:rPr lang="en-US" sz="3200" dirty="0" smtClean="0">
                <a:solidFill>
                  <a:schemeClr val="accent1"/>
                </a:solidFill>
              </a:rPr>
              <a:t>Follow-up…</a:t>
            </a:r>
          </a:p>
          <a:p>
            <a:pPr>
              <a:buNone/>
            </a:pPr>
            <a:endParaRPr lang="en-US" sz="3200" dirty="0" smtClean="0">
              <a:solidFill>
                <a:schemeClr val="accent1"/>
              </a:solidFill>
            </a:endParaRPr>
          </a:p>
          <a:p>
            <a:pPr>
              <a:buNone/>
            </a:pPr>
            <a:r>
              <a:rPr lang="en-US" sz="3200" dirty="0" smtClean="0">
                <a:solidFill>
                  <a:schemeClr val="accent1"/>
                </a:solidFill>
              </a:rPr>
              <a:t>Reissue invitation…</a:t>
            </a:r>
          </a:p>
          <a:p>
            <a:pPr>
              <a:buNone/>
            </a:pPr>
            <a:endParaRPr lang="en-US" sz="3200" dirty="0" smtClean="0">
              <a:solidFill>
                <a:schemeClr val="accent1"/>
              </a:solidFill>
            </a:endParaRPr>
          </a:p>
          <a:p>
            <a:pPr>
              <a:buNone/>
            </a:pPr>
            <a:r>
              <a:rPr lang="en-US" sz="3200" dirty="0" smtClean="0">
                <a:solidFill>
                  <a:schemeClr val="accent1"/>
                </a:solidFill>
              </a:rPr>
              <a:t>Use alternate means…</a:t>
            </a:r>
            <a:endParaRPr lang="en-US" sz="3200" dirty="0">
              <a:solidFill>
                <a:schemeClr val="accent1"/>
              </a:solidFill>
            </a:endParaRPr>
          </a:p>
        </p:txBody>
      </p:sp>
      <p:sp>
        <p:nvSpPr>
          <p:cNvPr id="4" name="Slide Number Placeholder 3"/>
          <p:cNvSpPr>
            <a:spLocks noGrp="1"/>
          </p:cNvSpPr>
          <p:nvPr>
            <p:ph type="sldNum" sz="quarter" idx="12"/>
          </p:nvPr>
        </p:nvSpPr>
        <p:spPr/>
        <p:txBody>
          <a:bodyPr>
            <a:normAutofit fontScale="85000" lnSpcReduction="20000"/>
          </a:bodyPr>
          <a:lstStyle/>
          <a:p>
            <a:fld id="{591D26E1-0958-4975-9035-80596970D3D8}" type="slidenum">
              <a:rPr lang="en-US" smtClean="0"/>
              <a:pPr/>
              <a:t>20</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does the buck stop?	</a:t>
            </a:r>
            <a:endParaRPr lang="en-US" dirty="0"/>
          </a:p>
        </p:txBody>
      </p:sp>
      <p:pic>
        <p:nvPicPr>
          <p:cNvPr id="3074" name="Picture 2" descr="C:\Documents and Settings\nanderso\Local Settings\Temporary Internet Files\Content.IE5\0HQHO5IR\MCPE03254_0000[1].wmf"/>
          <p:cNvPicPr>
            <a:picLocks noGrp="1" noChangeAspect="1" noChangeArrowheads="1"/>
          </p:cNvPicPr>
          <p:nvPr>
            <p:ph sz="quarter" idx="1"/>
          </p:nvPr>
        </p:nvPicPr>
        <p:blipFill>
          <a:blip r:embed="rId3" cstate="print"/>
          <a:srcRect/>
          <a:stretch>
            <a:fillRect/>
          </a:stretch>
        </p:blipFill>
        <p:spPr bwMode="auto">
          <a:xfrm>
            <a:off x="2743200" y="1981200"/>
            <a:ext cx="4227535" cy="3810000"/>
          </a:xfrm>
          <a:prstGeom prst="rect">
            <a:avLst/>
          </a:prstGeom>
          <a:noFill/>
        </p:spPr>
      </p:pic>
      <p:sp>
        <p:nvSpPr>
          <p:cNvPr id="4" name="Slide Number Placeholder 3"/>
          <p:cNvSpPr>
            <a:spLocks noGrp="1"/>
          </p:cNvSpPr>
          <p:nvPr>
            <p:ph type="sldNum" sz="quarter" idx="12"/>
          </p:nvPr>
        </p:nvSpPr>
        <p:spPr/>
        <p:txBody>
          <a:bodyPr>
            <a:normAutofit fontScale="85000" lnSpcReduction="20000"/>
          </a:bodyPr>
          <a:lstStyle/>
          <a:p>
            <a:fld id="{591D26E1-0958-4975-9035-80596970D3D8}" type="slidenum">
              <a:rPr lang="en-US" smtClean="0"/>
              <a:pPr/>
              <a:t>21</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ctrTitle"/>
          </p:nvPr>
        </p:nvSpPr>
        <p:spPr>
          <a:xfrm>
            <a:off x="533400" y="381000"/>
            <a:ext cx="7543800" cy="5257800"/>
          </a:xfrm>
          <a:noFill/>
        </p:spPr>
        <p:txBody>
          <a:bodyPr>
            <a:normAutofit/>
          </a:bodyPr>
          <a:lstStyle/>
          <a:p>
            <a:pPr>
              <a:lnSpc>
                <a:spcPct val="200000"/>
              </a:lnSpc>
            </a:pPr>
            <a:r>
              <a:rPr lang="en-US" sz="4000" spc="300" dirty="0" smtClean="0">
                <a:solidFill>
                  <a:schemeClr val="tx1"/>
                </a:solidFill>
                <a:latin typeface="Arial" pitchFamily="34" charset="0"/>
                <a:cs typeface="Arial" pitchFamily="34" charset="0"/>
              </a:rPr>
              <a:t>Shortchanging work experiences</a:t>
            </a:r>
            <a:endParaRPr lang="en-US" sz="4000" b="0" spc="300" dirty="0">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FD5CBF19-9280-4393-8F27-5701E1D9D2C1}" type="slidenum">
              <a:rPr lang="en-US" smtClean="0"/>
              <a:pPr/>
              <a:t>22</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828800"/>
            <a:ext cx="8153400" cy="2133600"/>
          </a:xfrm>
        </p:spPr>
        <p:txBody>
          <a:bodyPr>
            <a:normAutofit/>
          </a:bodyPr>
          <a:lstStyle/>
          <a:p>
            <a:pPr algn="ctr"/>
            <a:r>
              <a:rPr lang="en-US" dirty="0" smtClean="0"/>
              <a:t>How to push an </a:t>
            </a:r>
            <a:br>
              <a:rPr lang="en-US" dirty="0" smtClean="0"/>
            </a:br>
            <a:r>
              <a:rPr lang="en-US" dirty="0" smtClean="0"/>
              <a:t>“Employment for All” agenda</a:t>
            </a: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591D26E1-0958-4975-9035-80596970D3D8}" type="slidenum">
              <a:rPr lang="en-US" smtClean="0"/>
              <a:pPr/>
              <a:t>23</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ctrTitle"/>
          </p:nvPr>
        </p:nvSpPr>
        <p:spPr>
          <a:xfrm>
            <a:off x="533400" y="381000"/>
            <a:ext cx="7543800" cy="5257800"/>
          </a:xfrm>
          <a:noFill/>
        </p:spPr>
        <p:txBody>
          <a:bodyPr>
            <a:normAutofit/>
          </a:bodyPr>
          <a:lstStyle/>
          <a:p>
            <a:pPr>
              <a:lnSpc>
                <a:spcPct val="200000"/>
              </a:lnSpc>
            </a:pPr>
            <a:r>
              <a:rPr lang="en-US" sz="3200" b="0" spc="300" dirty="0" smtClean="0">
                <a:solidFill>
                  <a:schemeClr val="tx1"/>
                </a:solidFill>
                <a:effectLst/>
                <a:latin typeface="Arial" pitchFamily="34" charset="0"/>
                <a:cs typeface="Arial" pitchFamily="34" charset="0"/>
              </a:rPr>
              <a:t>“We </a:t>
            </a:r>
            <a:r>
              <a:rPr lang="en-US" sz="3200" b="0" u="sng" spc="300" dirty="0" smtClean="0">
                <a:solidFill>
                  <a:schemeClr val="tx1"/>
                </a:solidFill>
                <a:effectLst/>
                <a:latin typeface="Arial" pitchFamily="34" charset="0"/>
                <a:cs typeface="Arial" pitchFamily="34" charset="0"/>
              </a:rPr>
              <a:t>did</a:t>
            </a:r>
            <a:r>
              <a:rPr lang="en-US" sz="3200" b="0" spc="300" dirty="0" smtClean="0">
                <a:solidFill>
                  <a:schemeClr val="tx1"/>
                </a:solidFill>
                <a:effectLst/>
                <a:latin typeface="Arial" pitchFamily="34" charset="0"/>
                <a:cs typeface="Arial" pitchFamily="34" charset="0"/>
              </a:rPr>
              <a:t> </a:t>
            </a:r>
            <a:r>
              <a:rPr lang="en-US" sz="3200" spc="300" dirty="0" smtClean="0">
                <a:solidFill>
                  <a:schemeClr val="tx1"/>
                </a:solidFill>
                <a:latin typeface="Arial" pitchFamily="34" charset="0"/>
                <a:cs typeface="Arial" pitchFamily="34" charset="0"/>
              </a:rPr>
              <a:t>an</a:t>
            </a:r>
            <a:r>
              <a:rPr lang="en-US" sz="3200" b="0" spc="300" dirty="0" smtClean="0">
                <a:solidFill>
                  <a:schemeClr val="tx1"/>
                </a:solidFill>
                <a:effectLst/>
                <a:latin typeface="Arial" pitchFamily="34" charset="0"/>
                <a:cs typeface="Arial" pitchFamily="34" charset="0"/>
              </a:rPr>
              <a:t> interest inventory</a:t>
            </a:r>
            <a:r>
              <a:rPr lang="en-US" sz="3200" spc="300" dirty="0" smtClean="0">
                <a:solidFill>
                  <a:schemeClr val="tx1"/>
                </a:solidFill>
                <a:latin typeface="Arial" pitchFamily="34" charset="0"/>
                <a:cs typeface="Arial" pitchFamily="34" charset="0"/>
              </a:rPr>
              <a:t> when Titus was a freshman.”  </a:t>
            </a:r>
            <a:r>
              <a:rPr lang="en-US" sz="3200" b="0" spc="300" dirty="0" smtClean="0">
                <a:solidFill>
                  <a:schemeClr val="tx1"/>
                </a:solidFill>
                <a:effectLst/>
                <a:latin typeface="Arial" pitchFamily="34" charset="0"/>
                <a:cs typeface="Arial" pitchFamily="34" charset="0"/>
              </a:rPr>
              <a:t> </a:t>
            </a:r>
            <a:endParaRPr lang="en-US" sz="3200" b="0" spc="300" dirty="0">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FD5CBF19-9280-4393-8F27-5701E1D9D2C1}" type="slidenum">
              <a:rPr lang="en-US" smtClean="0"/>
              <a:pPr/>
              <a:t>24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estbubbleimg.gif"/>
          <p:cNvPicPr>
            <a:picLocks noGrp="1" noChangeAspect="1"/>
          </p:cNvPicPr>
          <p:nvPr>
            <p:ph sz="quarter" idx="4294967295"/>
          </p:nvPr>
        </p:nvPicPr>
        <p:blipFill>
          <a:blip r:embed="rId3" cstate="print"/>
          <a:stretch>
            <a:fillRect/>
          </a:stretch>
        </p:blipFill>
        <p:spPr>
          <a:xfrm>
            <a:off x="-304800" y="0"/>
            <a:ext cx="10077157" cy="6400800"/>
          </a:xfrm>
        </p:spPr>
      </p:pic>
      <p:sp>
        <p:nvSpPr>
          <p:cNvPr id="3" name="Slide Number Placeholder 2"/>
          <p:cNvSpPr>
            <a:spLocks noGrp="1"/>
          </p:cNvSpPr>
          <p:nvPr>
            <p:ph type="sldNum" sz="quarter" idx="12"/>
          </p:nvPr>
        </p:nvSpPr>
        <p:spPr/>
        <p:txBody>
          <a:bodyPr/>
          <a:lstStyle/>
          <a:p>
            <a:fld id="{642FF4E7-03B6-43BA-A82C-885A07519128}" type="slidenum">
              <a:rPr lang="en-US" smtClean="0"/>
              <a:pPr/>
              <a:t>25</a:t>
            </a:fld>
            <a:endParaRPr lang="en-US"/>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p:txBody>
          <a:bodyPr>
            <a:normAutofit fontScale="90000"/>
          </a:bodyPr>
          <a:lstStyle/>
          <a:p>
            <a:pPr lvl="0"/>
            <a:r>
              <a:rPr lang="en-US" sz="3200" dirty="0" smtClean="0"/>
              <a:t/>
            </a:r>
            <a:br>
              <a:rPr lang="en-US" sz="3200" dirty="0" smtClean="0"/>
            </a:br>
            <a:r>
              <a:rPr lang="en-US" sz="3600" dirty="0" smtClean="0">
                <a:solidFill>
                  <a:schemeClr val="accent1"/>
                </a:solidFill>
              </a:rPr>
              <a:t/>
            </a:r>
            <a:br>
              <a:rPr lang="en-US" sz="3600" dirty="0" smtClean="0">
                <a:solidFill>
                  <a:schemeClr val="accent1"/>
                </a:solidFill>
              </a:rPr>
            </a:br>
            <a:r>
              <a:rPr lang="en-US" sz="3600" dirty="0" smtClean="0">
                <a:solidFill>
                  <a:schemeClr val="accent1"/>
                </a:solidFill>
              </a:rPr>
              <a:t> </a:t>
            </a:r>
            <a:r>
              <a:rPr lang="en-US" sz="3600" dirty="0" smtClean="0"/>
              <a:t/>
            </a:r>
            <a:br>
              <a:rPr lang="en-US" sz="3600" dirty="0" smtClean="0"/>
            </a:br>
            <a:r>
              <a:rPr lang="en-US" sz="3600" dirty="0" smtClean="0"/>
              <a:t/>
            </a:r>
            <a:br>
              <a:rPr lang="en-US" sz="3600" dirty="0" smtClean="0"/>
            </a:br>
            <a:r>
              <a:rPr lang="en-US" sz="3600" b="0" dirty="0">
                <a:solidFill>
                  <a:schemeClr val="tx2"/>
                </a:solidFill>
                <a:effectLst/>
                <a:latin typeface="+mn-lt"/>
              </a:rPr>
              <a:t/>
            </a:r>
            <a:br>
              <a:rPr lang="en-US" sz="3600" b="0" dirty="0">
                <a:solidFill>
                  <a:schemeClr val="tx2"/>
                </a:solidFill>
                <a:effectLst/>
                <a:latin typeface="+mn-lt"/>
              </a:rPr>
            </a:br>
            <a:r>
              <a:rPr lang="en-US" sz="3600" b="0" dirty="0">
                <a:solidFill>
                  <a:schemeClr val="tx2"/>
                </a:solidFill>
                <a:effectLst/>
                <a:latin typeface="+mn-lt"/>
              </a:rPr>
              <a:t> </a:t>
            </a:r>
            <a:br>
              <a:rPr lang="en-US" sz="3600" b="0" dirty="0">
                <a:solidFill>
                  <a:schemeClr val="tx2"/>
                </a:solidFill>
                <a:effectLst/>
                <a:latin typeface="+mn-lt"/>
              </a:rPr>
            </a:br>
            <a:endParaRPr lang="en-US" sz="3600" b="0" dirty="0">
              <a:solidFill>
                <a:schemeClr val="tx2"/>
              </a:solidFill>
              <a:effectLst/>
              <a:latin typeface="+mn-lt"/>
            </a:endParaRPr>
          </a:p>
        </p:txBody>
      </p:sp>
      <p:sp>
        <p:nvSpPr>
          <p:cNvPr id="3" name="Content Placeholder 2"/>
          <p:cNvSpPr>
            <a:spLocks noGrp="1"/>
          </p:cNvSpPr>
          <p:nvPr>
            <p:ph sz="quarter" idx="1"/>
          </p:nvPr>
        </p:nvSpPr>
        <p:spPr/>
        <p:txBody>
          <a:bodyPr/>
          <a:lstStyle/>
          <a:p>
            <a:pPr lvl="0">
              <a:lnSpc>
                <a:spcPct val="150000"/>
              </a:lnSpc>
              <a:buClr>
                <a:schemeClr val="accent1"/>
              </a:buClr>
              <a:buFont typeface="Courier New" pitchFamily="49" charset="0"/>
              <a:buChar char="o"/>
            </a:pPr>
            <a:r>
              <a:rPr lang="en-US" dirty="0" smtClean="0">
                <a:solidFill>
                  <a:schemeClr val="accent1"/>
                </a:solidFill>
              </a:rPr>
              <a:t>Paper and pencil tests</a:t>
            </a:r>
          </a:p>
          <a:p>
            <a:pPr lvl="0">
              <a:lnSpc>
                <a:spcPct val="150000"/>
              </a:lnSpc>
              <a:buClr>
                <a:schemeClr val="accent1"/>
              </a:buClr>
              <a:buFont typeface="Courier New" pitchFamily="49" charset="0"/>
              <a:buChar char="o"/>
            </a:pPr>
            <a:r>
              <a:rPr lang="en-US" dirty="0" smtClean="0">
                <a:solidFill>
                  <a:schemeClr val="accent1"/>
                </a:solidFill>
              </a:rPr>
              <a:t>Structured student and family interviews</a:t>
            </a:r>
          </a:p>
          <a:p>
            <a:pPr lvl="0">
              <a:lnSpc>
                <a:spcPct val="150000"/>
              </a:lnSpc>
              <a:buClr>
                <a:schemeClr val="accent1"/>
              </a:buClr>
              <a:buFont typeface="Courier New" pitchFamily="49" charset="0"/>
              <a:buChar char="o"/>
            </a:pPr>
            <a:r>
              <a:rPr lang="en-US" dirty="0" smtClean="0">
                <a:solidFill>
                  <a:schemeClr val="accent1"/>
                </a:solidFill>
              </a:rPr>
              <a:t>Observational community or work-based assessments (situational)</a:t>
            </a:r>
          </a:p>
          <a:p>
            <a:pPr lvl="0">
              <a:lnSpc>
                <a:spcPct val="150000"/>
              </a:lnSpc>
              <a:buClr>
                <a:schemeClr val="accent1"/>
              </a:buClr>
              <a:buFont typeface="Courier New" pitchFamily="49" charset="0"/>
              <a:buChar char="o"/>
            </a:pPr>
            <a:r>
              <a:rPr lang="en-US" dirty="0" smtClean="0">
                <a:solidFill>
                  <a:schemeClr val="accent1"/>
                </a:solidFill>
              </a:rPr>
              <a:t>Curriculum-based assessments</a:t>
            </a:r>
          </a:p>
          <a:p>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591D26E1-0958-4975-9035-80596970D3D8}" type="slidenum">
              <a:rPr lang="en-US" smtClean="0"/>
              <a:pPr/>
              <a:t>26</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990600" y="1143000"/>
            <a:ext cx="7239000" cy="4572000"/>
          </a:xfrm>
        </p:spPr>
        <p:txBody>
          <a:bodyPr>
            <a:normAutofit/>
          </a:bodyPr>
          <a:lstStyle/>
          <a:p>
            <a:pPr>
              <a:lnSpc>
                <a:spcPct val="150000"/>
              </a:lnSpc>
            </a:pPr>
            <a:r>
              <a:rPr lang="en-US" sz="3200" spc="200" dirty="0" smtClean="0">
                <a:latin typeface="Arial" pitchFamily="34" charset="0"/>
                <a:cs typeface="Arial" pitchFamily="34" charset="0"/>
              </a:rPr>
              <a:t>“we’ve Done what we’re required to do.    we’ve written </a:t>
            </a:r>
            <a:r>
              <a:rPr lang="en-US" sz="3200" u="sng" spc="200" dirty="0" smtClean="0">
                <a:latin typeface="Arial" pitchFamily="34" charset="0"/>
                <a:cs typeface="Arial" pitchFamily="34" charset="0"/>
              </a:rPr>
              <a:t>MEASURABLE POSTSECONDARY </a:t>
            </a:r>
            <a:r>
              <a:rPr lang="en-US" sz="3200" spc="200" dirty="0" smtClean="0">
                <a:latin typeface="Arial" pitchFamily="34" charset="0"/>
                <a:cs typeface="Arial" pitchFamily="34" charset="0"/>
              </a:rPr>
              <a:t>GOALS in the IEP.”</a:t>
            </a:r>
            <a:endParaRPr lang="en-US" sz="3200" spc="200" dirty="0">
              <a:latin typeface="Arial" pitchFamily="34" charset="0"/>
              <a:cs typeface="Arial" pitchFamily="34" charset="0"/>
            </a:endParaRPr>
          </a:p>
        </p:txBody>
      </p:sp>
      <p:sp>
        <p:nvSpPr>
          <p:cNvPr id="7" name="Text Placeholder 6"/>
          <p:cNvSpPr>
            <a:spLocks noGrp="1"/>
          </p:cNvSpPr>
          <p:nvPr>
            <p:ph type="subTitle" idx="1"/>
          </p:nvPr>
        </p:nvSpPr>
        <p:spPr/>
        <p:txBody>
          <a:bodyPr>
            <a:noAutofit/>
          </a:bodyPr>
          <a:lstStyle/>
          <a:p>
            <a:pPr algn="ctr">
              <a:lnSpc>
                <a:spcPct val="150000"/>
              </a:lnSpc>
              <a:buNone/>
            </a:pPr>
            <a:r>
              <a:rPr lang="en-US" sz="4800" b="1" dirty="0" smtClean="0">
                <a:solidFill>
                  <a:schemeClr val="accent1"/>
                </a:solidFill>
                <a:latin typeface="+mj-lt"/>
              </a:rPr>
              <a:t> </a:t>
            </a:r>
          </a:p>
        </p:txBody>
      </p:sp>
      <p:sp>
        <p:nvSpPr>
          <p:cNvPr id="4" name="Slide Number Placeholder 3"/>
          <p:cNvSpPr>
            <a:spLocks noGrp="1"/>
          </p:cNvSpPr>
          <p:nvPr>
            <p:ph type="sldNum" sz="quarter" idx="12"/>
          </p:nvPr>
        </p:nvSpPr>
        <p:spPr/>
        <p:txBody>
          <a:bodyPr/>
          <a:lstStyle/>
          <a:p>
            <a:fld id="{FD5CBF19-9280-4393-8F27-5701E1D9D2C1}" type="slidenum">
              <a:rPr lang="en-US" smtClean="0"/>
              <a:pPr/>
              <a:t>27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799" y="0"/>
            <a:ext cx="8610601" cy="6629400"/>
          </a:xfrm>
          <a:prstGeom prst="rect">
            <a:avLst/>
          </a:prstGeom>
          <a:noFill/>
        </p:spPr>
        <p:txBody>
          <a:bodyPr wrap="square" rtlCol="0">
            <a:spAutoFit/>
          </a:bodyPr>
          <a:lstStyle/>
          <a:p>
            <a:r>
              <a:rPr lang="en-US" dirty="0" smtClean="0">
                <a:solidFill>
                  <a:schemeClr val="accent1"/>
                </a:solidFill>
                <a:latin typeface="+mn-lt"/>
              </a:rPr>
              <a:t> </a:t>
            </a:r>
          </a:p>
          <a:p>
            <a:r>
              <a:rPr lang="en-US" dirty="0" smtClean="0">
                <a:latin typeface="+mn-lt"/>
              </a:rPr>
              <a:t>(Beginning not later than the first IEP to be in effect when the student is 16,</a:t>
            </a:r>
          </a:p>
          <a:p>
            <a:r>
              <a:rPr lang="en-US" dirty="0" smtClean="0">
                <a:latin typeface="+mn-lt"/>
              </a:rPr>
              <a:t> or earlier if appropriate, and updated annually thereafter)</a:t>
            </a:r>
          </a:p>
          <a:p>
            <a:pPr algn="l"/>
            <a:r>
              <a:rPr lang="en-US" b="1" dirty="0" smtClean="0">
                <a:latin typeface="+mn-lt"/>
              </a:rPr>
              <a:t> </a:t>
            </a:r>
            <a:endParaRPr lang="en-US" dirty="0" smtClean="0">
              <a:latin typeface="+mn-lt"/>
            </a:endParaRPr>
          </a:p>
          <a:p>
            <a:pPr algn="l"/>
            <a:r>
              <a:rPr lang="en-US" b="1" u="sng" dirty="0" smtClean="0">
                <a:latin typeface="+mn-lt"/>
              </a:rPr>
              <a:t>Transition Assessments</a:t>
            </a:r>
            <a:r>
              <a:rPr lang="en-US" b="1" dirty="0" smtClean="0">
                <a:latin typeface="+mn-lt"/>
              </a:rPr>
              <a:t> (Check the assessment(s) used to determine the student’s measurable transition goals):  </a:t>
            </a:r>
            <a:endParaRPr lang="en-US" dirty="0" smtClean="0">
              <a:latin typeface="+mn-lt"/>
            </a:endParaRPr>
          </a:p>
          <a:p>
            <a:pPr algn="l"/>
            <a:r>
              <a:rPr lang="en-US" b="1" dirty="0" smtClean="0">
                <a:latin typeface="+mn-lt"/>
              </a:rPr>
              <a:t> </a:t>
            </a:r>
            <a:endParaRPr lang="en-US" dirty="0" smtClean="0">
              <a:latin typeface="+mn-lt"/>
            </a:endParaRPr>
          </a:p>
          <a:p>
            <a:pPr algn="l"/>
            <a:r>
              <a:rPr lang="en-US" dirty="0" smtClean="0">
                <a:latin typeface="+mn-lt"/>
              </a:rPr>
              <a:t>[  ]  Transition Planning Assessments   [  ]  Interest Inventory   [  ]  	Other</a:t>
            </a:r>
          </a:p>
          <a:p>
            <a:pPr algn="l"/>
            <a:r>
              <a:rPr lang="en-US" dirty="0" smtClean="0">
                <a:latin typeface="+mn-lt"/>
              </a:rPr>
              <a:t> </a:t>
            </a:r>
          </a:p>
          <a:p>
            <a:pPr algn="l"/>
            <a:r>
              <a:rPr lang="en-US" b="1" u="sng" dirty="0" smtClean="0">
                <a:latin typeface="+mn-lt"/>
              </a:rPr>
              <a:t>Transition Goals:</a:t>
            </a:r>
            <a:endParaRPr lang="en-US" dirty="0" smtClean="0">
              <a:latin typeface="+mn-lt"/>
            </a:endParaRPr>
          </a:p>
          <a:p>
            <a:pPr algn="l"/>
            <a:r>
              <a:rPr lang="en-US" b="1" dirty="0" smtClean="0">
                <a:latin typeface="+mn-lt"/>
              </a:rPr>
              <a:t> </a:t>
            </a:r>
            <a:endParaRPr lang="en-US" dirty="0" smtClean="0">
              <a:latin typeface="+mn-lt"/>
            </a:endParaRPr>
          </a:p>
          <a:p>
            <a:pPr algn="l"/>
            <a:r>
              <a:rPr lang="en-US" b="1" dirty="0" smtClean="0">
                <a:latin typeface="+mn-lt"/>
              </a:rPr>
              <a:t>Postsecondary Education/Employment Goal</a:t>
            </a:r>
            <a:endParaRPr lang="en-US" dirty="0" smtClean="0">
              <a:latin typeface="+mn-lt"/>
            </a:endParaRPr>
          </a:p>
          <a:p>
            <a:pPr algn="l"/>
            <a:r>
              <a:rPr lang="en-US" dirty="0" smtClean="0">
                <a:latin typeface="+mn-lt"/>
              </a:rPr>
              <a:t> </a:t>
            </a:r>
          </a:p>
          <a:p>
            <a:pPr algn="l"/>
            <a:r>
              <a:rPr lang="en-US" dirty="0" smtClean="0">
                <a:latin typeface="+mn-lt"/>
              </a:rPr>
              <a:t> </a:t>
            </a:r>
          </a:p>
          <a:p>
            <a:pPr algn="l"/>
            <a:r>
              <a:rPr lang="en-US" dirty="0" smtClean="0">
                <a:latin typeface="+mn-lt"/>
              </a:rPr>
              <a:t>If </a:t>
            </a:r>
            <a:r>
              <a:rPr lang="en-US" b="1" dirty="0" smtClean="0">
                <a:latin typeface="+mn-lt"/>
              </a:rPr>
              <a:t>Other</a:t>
            </a:r>
            <a:r>
              <a:rPr lang="en-US" dirty="0" smtClean="0">
                <a:latin typeface="+mn-lt"/>
              </a:rPr>
              <a:t> is selected, specify</a:t>
            </a:r>
          </a:p>
          <a:p>
            <a:pPr algn="l"/>
            <a:r>
              <a:rPr lang="en-US" dirty="0" smtClean="0">
                <a:latin typeface="+mn-lt"/>
              </a:rPr>
              <a:t> </a:t>
            </a:r>
          </a:p>
          <a:p>
            <a:pPr algn="l"/>
            <a:r>
              <a:rPr lang="en-US" b="1" dirty="0" smtClean="0">
                <a:latin typeface="+mn-lt"/>
              </a:rPr>
              <a:t> </a:t>
            </a:r>
            <a:endParaRPr lang="en-US" dirty="0" smtClean="0">
              <a:latin typeface="+mn-lt"/>
            </a:endParaRPr>
          </a:p>
          <a:p>
            <a:pPr algn="l"/>
            <a:r>
              <a:rPr lang="en-US" b="1" dirty="0" smtClean="0">
                <a:latin typeface="+mn-lt"/>
              </a:rPr>
              <a:t>Community/Independent Living Goal</a:t>
            </a:r>
            <a:endParaRPr lang="en-US" dirty="0" smtClean="0">
              <a:latin typeface="+mn-lt"/>
            </a:endParaRPr>
          </a:p>
          <a:p>
            <a:pPr algn="l"/>
            <a:r>
              <a:rPr lang="en-US" dirty="0" smtClean="0">
                <a:latin typeface="+mn-lt"/>
              </a:rPr>
              <a:t> </a:t>
            </a:r>
          </a:p>
          <a:p>
            <a:pPr algn="l"/>
            <a:r>
              <a:rPr lang="en-US" b="1" dirty="0" smtClean="0">
                <a:latin typeface="+mn-lt"/>
              </a:rPr>
              <a:t> </a:t>
            </a:r>
            <a:endParaRPr lang="en-US" dirty="0" smtClean="0">
              <a:latin typeface="+mn-lt"/>
            </a:endParaRPr>
          </a:p>
          <a:p>
            <a:pPr algn="l"/>
            <a:r>
              <a:rPr lang="en-US" dirty="0" smtClean="0">
                <a:latin typeface="+mn-lt"/>
              </a:rPr>
              <a:t>If </a:t>
            </a:r>
            <a:r>
              <a:rPr lang="en-US" b="1" dirty="0" smtClean="0">
                <a:latin typeface="+mn-lt"/>
              </a:rPr>
              <a:t>Other</a:t>
            </a:r>
            <a:r>
              <a:rPr lang="en-US" dirty="0" smtClean="0">
                <a:latin typeface="+mn-lt"/>
              </a:rPr>
              <a:t> is selected, specify</a:t>
            </a:r>
          </a:p>
          <a:p>
            <a:r>
              <a:rPr lang="en-US" dirty="0" smtClean="0"/>
              <a:t> </a:t>
            </a:r>
          </a:p>
          <a:p>
            <a:endParaRPr lang="en-US" dirty="0"/>
          </a:p>
        </p:txBody>
      </p:sp>
      <p:sp>
        <p:nvSpPr>
          <p:cNvPr id="3" name="Slide Number Placeholder 2"/>
          <p:cNvSpPr>
            <a:spLocks noGrp="1"/>
          </p:cNvSpPr>
          <p:nvPr>
            <p:ph type="sldNum" sz="quarter" idx="12"/>
          </p:nvPr>
        </p:nvSpPr>
        <p:spPr/>
        <p:txBody>
          <a:bodyPr/>
          <a:lstStyle/>
          <a:p>
            <a:fld id="{642FF4E7-03B6-43BA-A82C-885A07519128}" type="slidenum">
              <a:rPr lang="en-US" smtClean="0"/>
              <a:pPr/>
              <a:t>28</a:t>
            </a:fld>
            <a:endParaRPr lang="en-US"/>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fontScale="85000" lnSpcReduction="20000"/>
          </a:bodyPr>
          <a:lstStyle/>
          <a:p>
            <a:fld id="{591D26E1-0958-4975-9035-80596970D3D8}" type="slidenum">
              <a:rPr lang="en-US" smtClean="0"/>
              <a:pPr/>
              <a:t>29</a:t>
            </a:fld>
            <a:endParaRPr lang="en-US" dirty="0"/>
          </a:p>
        </p:txBody>
      </p:sp>
      <p:graphicFrame>
        <p:nvGraphicFramePr>
          <p:cNvPr id="5" name="Table 4"/>
          <p:cNvGraphicFramePr>
            <a:graphicFrameLocks noGrp="1"/>
          </p:cNvGraphicFramePr>
          <p:nvPr/>
        </p:nvGraphicFramePr>
        <p:xfrm>
          <a:off x="381001" y="381000"/>
          <a:ext cx="8305799" cy="6248400"/>
        </p:xfrm>
        <a:graphic>
          <a:graphicData uri="http://schemas.openxmlformats.org/drawingml/2006/table">
            <a:tbl>
              <a:tblPr/>
              <a:tblGrid>
                <a:gridCol w="1752599"/>
                <a:gridCol w="2634481"/>
                <a:gridCol w="3918719"/>
              </a:tblGrid>
              <a:tr h="1436237">
                <a:tc gridSpan="2">
                  <a:txBody>
                    <a:bodyPr/>
                    <a:lstStyle/>
                    <a:p>
                      <a:pPr marL="0" marR="0" algn="just">
                        <a:spcBef>
                          <a:spcPts val="800"/>
                        </a:spcBef>
                        <a:spcAft>
                          <a:spcPts val="0"/>
                        </a:spcAft>
                      </a:pPr>
                      <a:r>
                        <a:rPr lang="en-US" sz="2000" b="1" dirty="0" smtClean="0">
                          <a:latin typeface="Times New Roman"/>
                          <a:ea typeface="Times New Roman"/>
                          <a:cs typeface="Times New Roman"/>
                        </a:rPr>
                        <a:t>STUDENT’S </a:t>
                      </a:r>
                      <a:r>
                        <a:rPr lang="en-US" sz="2000" b="1" dirty="0">
                          <a:latin typeface="Times New Roman"/>
                          <a:ea typeface="Times New Roman"/>
                          <a:cs typeface="Times New Roman"/>
                        </a:rPr>
                        <a:t>NAME:</a:t>
                      </a:r>
                      <a:endParaRPr lang="en-US" sz="2000" dirty="0">
                        <a:latin typeface="Times New Roman"/>
                        <a:ea typeface="Times New Roman"/>
                        <a:cs typeface="Times New Roman"/>
                      </a:endParaRPr>
                    </a:p>
                  </a:txBody>
                  <a:tcPr marL="64826" marR="64826" marT="0" marB="0">
                    <a:lnL>
                      <a:noFill/>
                    </a:lnL>
                    <a:lnR>
                      <a:noFill/>
                    </a:lnR>
                    <a:lnT>
                      <a:noFill/>
                    </a:lnT>
                    <a:lnB>
                      <a:noFill/>
                    </a:lnB>
                  </a:tcPr>
                </a:tc>
                <a:tc hMerge="1">
                  <a:txBody>
                    <a:bodyPr/>
                    <a:lstStyle/>
                    <a:p>
                      <a:endParaRPr lang="en-US"/>
                    </a:p>
                  </a:txBody>
                  <a:tcPr/>
                </a:tc>
                <a:tc>
                  <a:txBody>
                    <a:bodyPr/>
                    <a:lstStyle/>
                    <a:p>
                      <a:pPr marL="0" marR="0">
                        <a:spcBef>
                          <a:spcPts val="800"/>
                        </a:spcBef>
                        <a:spcAft>
                          <a:spcPts val="0"/>
                        </a:spcAft>
                        <a:tabLst>
                          <a:tab pos="617220" algn="l"/>
                          <a:tab pos="960120" algn="l"/>
                          <a:tab pos="1417320" algn="l"/>
                          <a:tab pos="1874520" algn="l"/>
                          <a:tab pos="2160270" algn="l"/>
                          <a:tab pos="2446020" algn="l"/>
                          <a:tab pos="2846070" algn="l"/>
                          <a:tab pos="3303270" algn="l"/>
                          <a:tab pos="3360420" algn="l"/>
                        </a:tabLst>
                      </a:pPr>
                      <a:endParaRPr lang="en-US" sz="2000">
                        <a:latin typeface="Times New Roman"/>
                        <a:ea typeface="Times New Roman"/>
                        <a:cs typeface="Times New Roman"/>
                      </a:endParaRPr>
                    </a:p>
                  </a:txBody>
                  <a:tcPr marL="64826" marR="64826" marT="0" marB="0">
                    <a:lnL>
                      <a:noFill/>
                    </a:lnL>
                    <a:lnR>
                      <a:noFill/>
                    </a:lnR>
                    <a:lnT>
                      <a:noFill/>
                    </a:lnT>
                    <a:lnB>
                      <a:noFill/>
                    </a:lnB>
                  </a:tcPr>
                </a:tc>
              </a:tr>
              <a:tr h="783402">
                <a:tc>
                  <a:txBody>
                    <a:bodyPr/>
                    <a:lstStyle/>
                    <a:p>
                      <a:pPr marL="0" marR="0">
                        <a:spcBef>
                          <a:spcPts val="800"/>
                        </a:spcBef>
                        <a:spcAft>
                          <a:spcPts val="0"/>
                        </a:spcAft>
                        <a:tabLst>
                          <a:tab pos="571500" algn="l"/>
                        </a:tabLst>
                      </a:pPr>
                      <a:r>
                        <a:rPr lang="en-US" sz="2000" b="1" cap="all">
                          <a:latin typeface="Times New Roman"/>
                          <a:ea typeface="Times New Roman"/>
                          <a:cs typeface="Times New Roman"/>
                        </a:rPr>
                        <a:t>Area:	</a:t>
                      </a:r>
                      <a:endParaRPr lang="en-US" sz="2000">
                        <a:latin typeface="Times New Roman"/>
                        <a:ea typeface="Times New Roman"/>
                        <a:cs typeface="Times New Roman"/>
                      </a:endParaRPr>
                    </a:p>
                  </a:txBody>
                  <a:tcPr marL="64826" marR="64826" marT="0" marB="0">
                    <a:lnL>
                      <a:noFill/>
                    </a:lnL>
                    <a:lnR>
                      <a:noFill/>
                    </a:lnR>
                    <a:lnT>
                      <a:noFill/>
                    </a:lnT>
                    <a:lnB>
                      <a:noFill/>
                    </a:lnB>
                  </a:tcPr>
                </a:tc>
                <a:tc gridSpan="2">
                  <a:txBody>
                    <a:bodyPr/>
                    <a:lstStyle/>
                    <a:p>
                      <a:pPr marL="0" marR="0">
                        <a:spcBef>
                          <a:spcPts val="800"/>
                        </a:spcBef>
                        <a:spcAft>
                          <a:spcPts val="0"/>
                        </a:spcAft>
                        <a:tabLst>
                          <a:tab pos="571500" algn="l"/>
                        </a:tabLst>
                      </a:pPr>
                      <a:endParaRPr lang="en-US" sz="2000">
                        <a:latin typeface="Times New Roman"/>
                        <a:ea typeface="Times New Roman"/>
                        <a:cs typeface="Times New Roman"/>
                      </a:endParaRPr>
                    </a:p>
                  </a:txBody>
                  <a:tcPr marL="64826" marR="64826" marT="0" marB="0">
                    <a:lnL>
                      <a:noFill/>
                    </a:lnL>
                    <a:lnR>
                      <a:noFill/>
                    </a:lnR>
                    <a:lnT>
                      <a:noFill/>
                    </a:lnT>
                    <a:lnB w="12700" cap="flat" cmpd="sng" algn="ctr">
                      <a:solidFill>
                        <a:srgbClr val="000000"/>
                      </a:solidFill>
                      <a:prstDash val="solid"/>
                      <a:round/>
                      <a:headEnd type="none" w="med" len="med"/>
                      <a:tailEnd type="none" w="med" len="med"/>
                    </a:lnB>
                  </a:tcPr>
                </a:tc>
                <a:tc hMerge="1">
                  <a:txBody>
                    <a:bodyPr/>
                    <a:lstStyle/>
                    <a:p>
                      <a:endParaRPr lang="en-US"/>
                    </a:p>
                  </a:txBody>
                  <a:tcPr/>
                </a:tc>
              </a:tr>
              <a:tr h="1266183">
                <a:tc gridSpan="3">
                  <a:txBody>
                    <a:bodyPr/>
                    <a:lstStyle/>
                    <a:p>
                      <a:pPr marL="0" marR="0">
                        <a:lnSpc>
                          <a:spcPts val="1100"/>
                        </a:lnSpc>
                        <a:spcBef>
                          <a:spcPts val="0"/>
                        </a:spcBef>
                        <a:spcAft>
                          <a:spcPts val="0"/>
                        </a:spcAft>
                      </a:pPr>
                      <a:endParaRPr lang="en-US" sz="2000" dirty="0">
                        <a:latin typeface="Times New Roman"/>
                        <a:ea typeface="Times New Roman"/>
                        <a:cs typeface="Times New Roman"/>
                      </a:endParaRPr>
                    </a:p>
                    <a:p>
                      <a:pPr marL="0" marR="0">
                        <a:lnSpc>
                          <a:spcPts val="1100"/>
                        </a:lnSpc>
                        <a:spcBef>
                          <a:spcPts val="0"/>
                        </a:spcBef>
                        <a:spcAft>
                          <a:spcPts val="0"/>
                        </a:spcAft>
                      </a:pPr>
                      <a:r>
                        <a:rPr lang="en-US" sz="2000" b="1" cap="all" dirty="0">
                          <a:latin typeface="Times New Roman"/>
                          <a:ea typeface="Times New Roman"/>
                          <a:cs typeface="Times New Roman"/>
                        </a:rPr>
                        <a:t>Present Level of academic achievement AND </a:t>
                      </a:r>
                      <a:endParaRPr lang="en-US" sz="2000" b="1" cap="all" dirty="0" smtClean="0">
                        <a:latin typeface="Times New Roman"/>
                        <a:ea typeface="Times New Roman"/>
                        <a:cs typeface="Times New Roman"/>
                      </a:endParaRPr>
                    </a:p>
                    <a:p>
                      <a:pPr marL="0" marR="0">
                        <a:lnSpc>
                          <a:spcPts val="1100"/>
                        </a:lnSpc>
                        <a:spcBef>
                          <a:spcPts val="0"/>
                        </a:spcBef>
                        <a:spcAft>
                          <a:spcPts val="0"/>
                        </a:spcAft>
                      </a:pPr>
                      <a:endParaRPr lang="en-US" sz="2000" b="1" cap="all" dirty="0" smtClean="0">
                        <a:latin typeface="Times New Roman"/>
                        <a:ea typeface="Times New Roman"/>
                        <a:cs typeface="Times New Roman"/>
                      </a:endParaRPr>
                    </a:p>
                    <a:p>
                      <a:pPr marL="0" marR="0">
                        <a:lnSpc>
                          <a:spcPts val="1100"/>
                        </a:lnSpc>
                        <a:spcBef>
                          <a:spcPts val="0"/>
                        </a:spcBef>
                        <a:spcAft>
                          <a:spcPts val="0"/>
                        </a:spcAft>
                      </a:pPr>
                      <a:r>
                        <a:rPr lang="en-US" sz="2000" b="1" cap="all" dirty="0" smtClean="0">
                          <a:latin typeface="Times New Roman"/>
                          <a:ea typeface="Times New Roman"/>
                          <a:cs typeface="Times New Roman"/>
                        </a:rPr>
                        <a:t>functional </a:t>
                      </a:r>
                      <a:r>
                        <a:rPr lang="en-US" sz="2000" b="1" cap="all" dirty="0">
                          <a:latin typeface="Times New Roman"/>
                          <a:ea typeface="Times New Roman"/>
                          <a:cs typeface="Times New Roman"/>
                        </a:rPr>
                        <a:t>Performance:</a:t>
                      </a:r>
                      <a:endParaRPr lang="en-US" sz="2000" dirty="0">
                        <a:latin typeface="Times New Roman"/>
                        <a:ea typeface="Times New Roman"/>
                        <a:cs typeface="Times New Roman"/>
                      </a:endParaRPr>
                    </a:p>
                  </a:txBody>
                  <a:tcPr marL="64826" marR="64826" marT="0" marB="0">
                    <a:lnL>
                      <a:noFill/>
                    </a:lnL>
                    <a:lnR>
                      <a:noFill/>
                    </a:lnR>
                    <a:lnT>
                      <a:noFill/>
                    </a:lnT>
                    <a:lnB>
                      <a:noFill/>
                    </a:lnB>
                  </a:tcPr>
                </a:tc>
                <a:tc hMerge="1">
                  <a:txBody>
                    <a:bodyPr/>
                    <a:lstStyle/>
                    <a:p>
                      <a:endParaRPr lang="en-US"/>
                    </a:p>
                  </a:txBody>
                  <a:tcPr/>
                </a:tc>
                <a:tc hMerge="1">
                  <a:txBody>
                    <a:bodyPr/>
                    <a:lstStyle/>
                    <a:p>
                      <a:endParaRPr lang="en-US"/>
                    </a:p>
                  </a:txBody>
                  <a:tcPr/>
                </a:tc>
              </a:tr>
              <a:tr h="633091">
                <a:tc gridSpan="3">
                  <a:txBody>
                    <a:bodyPr/>
                    <a:lstStyle/>
                    <a:p>
                      <a:pPr marL="0" marR="0" algn="ctr">
                        <a:lnSpc>
                          <a:spcPts val="1100"/>
                        </a:lnSpc>
                        <a:spcBef>
                          <a:spcPts val="0"/>
                        </a:spcBef>
                        <a:spcAft>
                          <a:spcPts val="0"/>
                        </a:spcAft>
                      </a:pPr>
                      <a:endParaRPr lang="en-US" sz="2000">
                        <a:latin typeface="Times New Roman"/>
                        <a:ea typeface="Times New Roman"/>
                        <a:cs typeface="Times New Roman"/>
                      </a:endParaRPr>
                    </a:p>
                  </a:txBody>
                  <a:tcPr marL="64826" marR="64826" marT="0" marB="0">
                    <a:lnL>
                      <a:noFill/>
                    </a:lnL>
                    <a:lnR>
                      <a:noFill/>
                    </a:lnR>
                    <a:lnT>
                      <a:noFill/>
                    </a:lnT>
                    <a:lnB>
                      <a:noFill/>
                    </a:lnB>
                  </a:tcPr>
                </a:tc>
                <a:tc hMerge="1">
                  <a:txBody>
                    <a:bodyPr/>
                    <a:lstStyle/>
                    <a:p>
                      <a:endParaRPr lang="en-US"/>
                    </a:p>
                  </a:txBody>
                  <a:tcPr/>
                </a:tc>
                <a:tc hMerge="1">
                  <a:txBody>
                    <a:bodyPr/>
                    <a:lstStyle/>
                    <a:p>
                      <a:endParaRPr lang="en-US"/>
                    </a:p>
                  </a:txBody>
                  <a:tcPr/>
                </a:tc>
              </a:tr>
              <a:tr h="2129487">
                <a:tc gridSpan="3">
                  <a:txBody>
                    <a:bodyPr/>
                    <a:lstStyle/>
                    <a:p>
                      <a:pPr marL="0" marR="0">
                        <a:lnSpc>
                          <a:spcPts val="1100"/>
                        </a:lnSpc>
                        <a:spcBef>
                          <a:spcPts val="0"/>
                        </a:spcBef>
                        <a:spcAft>
                          <a:spcPts val="400"/>
                        </a:spcAft>
                      </a:pPr>
                      <a:endParaRPr lang="en-US" sz="2000" dirty="0">
                        <a:latin typeface="Times New Roman"/>
                        <a:ea typeface="Times New Roman"/>
                        <a:cs typeface="Times New Roman"/>
                      </a:endParaRPr>
                    </a:p>
                    <a:p>
                      <a:pPr marL="0" marR="0">
                        <a:lnSpc>
                          <a:spcPts val="1100"/>
                        </a:lnSpc>
                        <a:spcBef>
                          <a:spcPts val="0"/>
                        </a:spcBef>
                        <a:spcAft>
                          <a:spcPts val="0"/>
                        </a:spcAft>
                        <a:tabLst>
                          <a:tab pos="5543550" algn="l"/>
                          <a:tab pos="6686550" algn="l"/>
                        </a:tabLst>
                      </a:pPr>
                      <a:r>
                        <a:rPr lang="en-US" sz="2000" dirty="0">
                          <a:latin typeface="Times New Roman"/>
                          <a:ea typeface="Times New Roman"/>
                          <a:cs typeface="Times New Roman"/>
                        </a:rPr>
                        <a:t>[  ]    This goal is related to the student’s transition services needs</a:t>
                      </a:r>
                      <a:r>
                        <a:rPr lang="en-US" sz="2000" b="1" dirty="0" smtClean="0">
                          <a:latin typeface="Times New Roman"/>
                          <a:ea typeface="Times New Roman"/>
                          <a:cs typeface="Times New Roman"/>
                        </a:rPr>
                        <a:t>.</a:t>
                      </a:r>
                    </a:p>
                    <a:p>
                      <a:pPr marL="0" marR="0">
                        <a:lnSpc>
                          <a:spcPts val="1100"/>
                        </a:lnSpc>
                        <a:spcBef>
                          <a:spcPts val="0"/>
                        </a:spcBef>
                        <a:spcAft>
                          <a:spcPts val="0"/>
                        </a:spcAft>
                        <a:tabLst>
                          <a:tab pos="5543550" algn="l"/>
                          <a:tab pos="6686550" algn="l"/>
                        </a:tabLst>
                      </a:pPr>
                      <a:endParaRPr lang="en-US" sz="2000" b="1" dirty="0" smtClean="0">
                        <a:latin typeface="Times New Roman"/>
                        <a:ea typeface="Times New Roman"/>
                        <a:cs typeface="Times New Roman"/>
                      </a:endParaRPr>
                    </a:p>
                    <a:p>
                      <a:pPr marL="0" marR="0">
                        <a:lnSpc>
                          <a:spcPts val="1100"/>
                        </a:lnSpc>
                        <a:spcBef>
                          <a:spcPts val="0"/>
                        </a:spcBef>
                        <a:spcAft>
                          <a:spcPts val="0"/>
                        </a:spcAft>
                        <a:tabLst>
                          <a:tab pos="5543550" algn="l"/>
                          <a:tab pos="6686550" algn="l"/>
                        </a:tabLst>
                      </a:pPr>
                      <a:endParaRPr lang="en-US" sz="2000" dirty="0">
                        <a:latin typeface="Times New Roman"/>
                        <a:ea typeface="Times New Roman"/>
                        <a:cs typeface="Times New Roman"/>
                      </a:endParaRPr>
                    </a:p>
                    <a:p>
                      <a:pPr marL="0" marR="0">
                        <a:lnSpc>
                          <a:spcPts val="1100"/>
                        </a:lnSpc>
                        <a:spcBef>
                          <a:spcPts val="0"/>
                        </a:spcBef>
                        <a:spcAft>
                          <a:spcPts val="400"/>
                        </a:spcAft>
                      </a:pPr>
                      <a:r>
                        <a:rPr lang="en-US" sz="2000" b="1" dirty="0">
                          <a:latin typeface="Times New Roman"/>
                          <a:ea typeface="Times New Roman"/>
                          <a:cs typeface="Times New Roman"/>
                        </a:rPr>
                        <a:t>MEASURABLE ANNUAL GOAL related to meeting the student’s needs:                        </a:t>
                      </a:r>
                      <a:endParaRPr lang="en-US" sz="2000" dirty="0">
                        <a:latin typeface="Times New Roman"/>
                        <a:ea typeface="Times New Roman"/>
                        <a:cs typeface="Times New Roman"/>
                      </a:endParaRPr>
                    </a:p>
                  </a:txBody>
                  <a:tcPr marL="64826" marR="64826" marT="0" marB="0">
                    <a:lnL>
                      <a:noFill/>
                    </a:lnL>
                    <a:lnR>
                      <a:noFill/>
                    </a:lnR>
                    <a:lnT>
                      <a:noFill/>
                    </a:lnT>
                    <a:lnB>
                      <a:noFill/>
                    </a:lnB>
                  </a:tcPr>
                </a:tc>
                <a:tc hMerge="1">
                  <a:txBody>
                    <a:bodyPr/>
                    <a:lstStyle/>
                    <a:p>
                      <a:endParaRPr lang="en-US"/>
                    </a:p>
                  </a:txBody>
                  <a:tcPr/>
                </a:tc>
                <a:tc hMerge="1">
                  <a:txBody>
                    <a:bodyPr/>
                    <a:lstStyle/>
                    <a:p>
                      <a:endParaRPr lang="en-US"/>
                    </a:p>
                  </a:txBody>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a:xfrm>
            <a:off x="457200" y="0"/>
            <a:ext cx="7010400" cy="1143000"/>
          </a:xfrm>
        </p:spPr>
        <p:txBody>
          <a:bodyPr/>
          <a:lstStyle/>
          <a:p>
            <a:r>
              <a:rPr lang="en-US" sz="5400" dirty="0"/>
              <a:t>What is transition?</a:t>
            </a:r>
            <a:r>
              <a:rPr lang="en-US" sz="5400" i="1" dirty="0"/>
              <a:t>  </a:t>
            </a:r>
          </a:p>
        </p:txBody>
      </p:sp>
      <p:sp>
        <p:nvSpPr>
          <p:cNvPr id="233475" name="Rectangle 3"/>
          <p:cNvSpPr>
            <a:spLocks noGrp="1" noChangeArrowheads="1"/>
          </p:cNvSpPr>
          <p:nvPr>
            <p:ph sz="quarter" idx="1"/>
          </p:nvPr>
        </p:nvSpPr>
        <p:spPr>
          <a:xfrm>
            <a:off x="914400" y="1828800"/>
            <a:ext cx="7924800" cy="3695700"/>
          </a:xfrm>
        </p:spPr>
        <p:txBody>
          <a:bodyPr>
            <a:normAutofit/>
          </a:bodyPr>
          <a:lstStyle/>
          <a:p>
            <a:pPr>
              <a:lnSpc>
                <a:spcPct val="130000"/>
              </a:lnSpc>
              <a:buClr>
                <a:schemeClr val="accent1"/>
              </a:buClr>
              <a:buFont typeface="Courier New" pitchFamily="49" charset="0"/>
              <a:buChar char="o"/>
            </a:pPr>
            <a:r>
              <a:rPr lang="en-US" sz="3200" dirty="0" smtClean="0">
                <a:solidFill>
                  <a:schemeClr val="accent1"/>
                </a:solidFill>
              </a:rPr>
              <a:t>Coordinated </a:t>
            </a:r>
            <a:r>
              <a:rPr lang="en-US" sz="3200" dirty="0">
                <a:solidFill>
                  <a:schemeClr val="accent1"/>
                </a:solidFill>
              </a:rPr>
              <a:t>set of activities </a:t>
            </a:r>
          </a:p>
          <a:p>
            <a:pPr>
              <a:lnSpc>
                <a:spcPct val="130000"/>
              </a:lnSpc>
              <a:buClr>
                <a:schemeClr val="accent1"/>
              </a:buClr>
              <a:buFont typeface="Courier New" pitchFamily="49" charset="0"/>
              <a:buChar char="o"/>
            </a:pPr>
            <a:r>
              <a:rPr lang="en-US" sz="3200" dirty="0">
                <a:solidFill>
                  <a:schemeClr val="accent1"/>
                </a:solidFill>
              </a:rPr>
              <a:t>Designed to be results-oriented </a:t>
            </a:r>
          </a:p>
          <a:p>
            <a:pPr>
              <a:lnSpc>
                <a:spcPct val="130000"/>
              </a:lnSpc>
              <a:buClr>
                <a:schemeClr val="accent1"/>
              </a:buClr>
              <a:buFont typeface="Courier New" pitchFamily="49" charset="0"/>
              <a:buChar char="o"/>
            </a:pPr>
            <a:r>
              <a:rPr lang="en-US" sz="3200" dirty="0">
                <a:solidFill>
                  <a:schemeClr val="accent1"/>
                </a:solidFill>
              </a:rPr>
              <a:t>Focused on improving the academic </a:t>
            </a:r>
            <a:r>
              <a:rPr lang="en-US" sz="3200" u="sng" dirty="0">
                <a:solidFill>
                  <a:schemeClr val="accent1"/>
                </a:solidFill>
              </a:rPr>
              <a:t>and </a:t>
            </a:r>
            <a:r>
              <a:rPr lang="en-US" sz="3200" dirty="0">
                <a:solidFill>
                  <a:schemeClr val="accent1"/>
                </a:solidFill>
              </a:rPr>
              <a:t>functional achievement of a child with a disability</a:t>
            </a:r>
          </a:p>
        </p:txBody>
      </p:sp>
      <p:pic>
        <p:nvPicPr>
          <p:cNvPr id="233477" name="Picture 5" descr="j0396147"/>
          <p:cNvPicPr>
            <a:picLocks noChangeAspect="1" noChangeArrowheads="1"/>
          </p:cNvPicPr>
          <p:nvPr/>
        </p:nvPicPr>
        <p:blipFill>
          <a:blip r:embed="rId3" cstate="print"/>
          <a:srcRect/>
          <a:stretch>
            <a:fillRect/>
          </a:stretch>
        </p:blipFill>
        <p:spPr bwMode="auto">
          <a:xfrm>
            <a:off x="6096000" y="4953000"/>
            <a:ext cx="2286000" cy="1516063"/>
          </a:xfrm>
          <a:prstGeom prst="rect">
            <a:avLst/>
          </a:prstGeom>
          <a:noFill/>
        </p:spPr>
      </p:pic>
      <p:sp>
        <p:nvSpPr>
          <p:cNvPr id="5" name="Slide Number Placeholder 4"/>
          <p:cNvSpPr>
            <a:spLocks noGrp="1"/>
          </p:cNvSpPr>
          <p:nvPr>
            <p:ph type="sldNum" sz="quarter" idx="12"/>
          </p:nvPr>
        </p:nvSpPr>
        <p:spPr/>
        <p:txBody>
          <a:bodyPr>
            <a:normAutofit fontScale="85000" lnSpcReduction="20000"/>
          </a:bodyPr>
          <a:lstStyle/>
          <a:p>
            <a:fld id="{591D26E1-0958-4975-9035-80596970D3D8}" type="slidenum">
              <a:rPr lang="en-US" smtClean="0"/>
              <a:pPr/>
              <a:t>3</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6" name="Content Placeholder 5"/>
          <p:cNvSpPr>
            <a:spLocks noGrp="1"/>
          </p:cNvSpPr>
          <p:nvPr>
            <p:ph sz="quarter" idx="2"/>
          </p:nvPr>
        </p:nvSpPr>
        <p:spPr>
          <a:xfrm>
            <a:off x="304800" y="2438400"/>
            <a:ext cx="3886200" cy="3581400"/>
          </a:xfrm>
        </p:spPr>
        <p:txBody>
          <a:bodyPr/>
          <a:lstStyle/>
          <a:p>
            <a:pPr>
              <a:buNone/>
            </a:pPr>
            <a:r>
              <a:rPr lang="en-US" sz="3200" b="1" i="1" dirty="0" smtClean="0">
                <a:solidFill>
                  <a:schemeClr val="accent1"/>
                </a:solidFill>
              </a:rPr>
              <a:t>    </a:t>
            </a:r>
            <a:r>
              <a:rPr lang="en-US" sz="3200" dirty="0" smtClean="0">
                <a:solidFill>
                  <a:schemeClr val="accent1"/>
                </a:solidFill>
              </a:rPr>
              <a:t>What the student wants to do after school.</a:t>
            </a:r>
            <a:endParaRPr lang="en-US" dirty="0"/>
          </a:p>
        </p:txBody>
      </p:sp>
      <p:sp>
        <p:nvSpPr>
          <p:cNvPr id="8" name="Content Placeholder 7"/>
          <p:cNvSpPr>
            <a:spLocks noGrp="1"/>
          </p:cNvSpPr>
          <p:nvPr>
            <p:ph sz="quarter" idx="4"/>
          </p:nvPr>
        </p:nvSpPr>
        <p:spPr>
          <a:xfrm>
            <a:off x="4495800" y="2438400"/>
            <a:ext cx="3886200" cy="3581400"/>
          </a:xfrm>
        </p:spPr>
        <p:txBody>
          <a:bodyPr>
            <a:normAutofit/>
          </a:bodyPr>
          <a:lstStyle/>
          <a:p>
            <a:pPr>
              <a:buNone/>
            </a:pPr>
            <a:r>
              <a:rPr lang="en-US" sz="3200" dirty="0" smtClean="0">
                <a:solidFill>
                  <a:schemeClr val="accent1"/>
                </a:solidFill>
              </a:rPr>
              <a:t>    What the student can reasonably be expected to accomplish within 12 months, driving toward the post secondary goals</a:t>
            </a:r>
            <a:r>
              <a:rPr lang="en-US" dirty="0" smtClean="0">
                <a:solidFill>
                  <a:schemeClr val="accent1"/>
                </a:solidFill>
              </a:rPr>
              <a:t>.</a:t>
            </a:r>
            <a:endParaRPr lang="en-US" dirty="0"/>
          </a:p>
        </p:txBody>
      </p:sp>
      <p:sp>
        <p:nvSpPr>
          <p:cNvPr id="5" name="Text Placeholder 4"/>
          <p:cNvSpPr>
            <a:spLocks noGrp="1"/>
          </p:cNvSpPr>
          <p:nvPr>
            <p:ph type="body" sz="quarter" idx="1"/>
          </p:nvPr>
        </p:nvSpPr>
        <p:spPr/>
        <p:txBody>
          <a:bodyPr>
            <a:normAutofit/>
          </a:bodyPr>
          <a:lstStyle/>
          <a:p>
            <a:pPr algn="ctr"/>
            <a:r>
              <a:rPr lang="en-US" dirty="0" smtClean="0"/>
              <a:t>Postsecondary Goals		</a:t>
            </a:r>
            <a:endParaRPr lang="en-US" dirty="0"/>
          </a:p>
        </p:txBody>
      </p:sp>
      <p:sp>
        <p:nvSpPr>
          <p:cNvPr id="7" name="Text Placeholder 6"/>
          <p:cNvSpPr>
            <a:spLocks noGrp="1"/>
          </p:cNvSpPr>
          <p:nvPr>
            <p:ph type="body" sz="quarter" idx="3"/>
          </p:nvPr>
        </p:nvSpPr>
        <p:spPr/>
        <p:txBody>
          <a:bodyPr/>
          <a:lstStyle/>
          <a:p>
            <a:r>
              <a:rPr lang="en-US" dirty="0" smtClean="0"/>
              <a:t>Annual Goals</a:t>
            </a:r>
            <a:endParaRPr lang="en-US" dirty="0"/>
          </a:p>
        </p:txBody>
      </p:sp>
      <p:sp>
        <p:nvSpPr>
          <p:cNvPr id="9" name="Slide Number Placeholder 8"/>
          <p:cNvSpPr>
            <a:spLocks noGrp="1"/>
          </p:cNvSpPr>
          <p:nvPr>
            <p:ph type="sldNum" sz="quarter" idx="16"/>
          </p:nvPr>
        </p:nvSpPr>
        <p:spPr/>
        <p:txBody>
          <a:bodyPr>
            <a:normAutofit fontScale="85000" lnSpcReduction="20000"/>
          </a:bodyPr>
          <a:lstStyle/>
          <a:p>
            <a:fld id="{F356B6B3-4E52-43F4-A673-61D72FCE8882}" type="slidenum">
              <a:rPr lang="en-US" smtClean="0"/>
              <a:pPr/>
              <a:t>30</a:t>
            </a:fld>
            <a:endParaRPr lang="en-US"/>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Alabama Independent Living Example</a:t>
            </a:r>
            <a:endParaRPr lang="en-US" dirty="0"/>
          </a:p>
        </p:txBody>
      </p:sp>
      <p:sp>
        <p:nvSpPr>
          <p:cNvPr id="3" name="Content Placeholder 2"/>
          <p:cNvSpPr>
            <a:spLocks noGrp="1"/>
          </p:cNvSpPr>
          <p:nvPr>
            <p:ph sz="quarter" idx="1"/>
          </p:nvPr>
        </p:nvSpPr>
        <p:spPr/>
        <p:txBody>
          <a:bodyPr/>
          <a:lstStyle/>
          <a:p>
            <a:pPr>
              <a:lnSpc>
                <a:spcPct val="150000"/>
              </a:lnSpc>
              <a:buNone/>
            </a:pPr>
            <a:r>
              <a:rPr lang="en-US" dirty="0" smtClean="0">
                <a:solidFill>
                  <a:schemeClr val="accent1"/>
                </a:solidFill>
              </a:rPr>
              <a:t>   </a:t>
            </a:r>
            <a:r>
              <a:rPr lang="en-US" sz="3200" dirty="0" smtClean="0">
                <a:solidFill>
                  <a:schemeClr val="accent1"/>
                </a:solidFill>
              </a:rPr>
              <a:t>Student with time-limited support will be prepared to participate in both community activities and live independently based on independent living skill level achieved and identification of community/living options and support options. </a:t>
            </a:r>
            <a:endParaRPr lang="en-US" sz="3200" dirty="0">
              <a:solidFill>
                <a:schemeClr val="accent1"/>
              </a:solidFill>
            </a:endParaRPr>
          </a:p>
        </p:txBody>
      </p:sp>
      <p:sp>
        <p:nvSpPr>
          <p:cNvPr id="4" name="Slide Number Placeholder 3"/>
          <p:cNvSpPr>
            <a:spLocks noGrp="1"/>
          </p:cNvSpPr>
          <p:nvPr>
            <p:ph type="sldNum" sz="quarter" idx="12"/>
          </p:nvPr>
        </p:nvSpPr>
        <p:spPr/>
        <p:txBody>
          <a:bodyPr>
            <a:normAutofit fontScale="85000" lnSpcReduction="20000"/>
          </a:bodyPr>
          <a:lstStyle/>
          <a:p>
            <a:fld id="{591D26E1-0958-4975-9035-80596970D3D8}" type="slidenum">
              <a:rPr lang="en-US" smtClean="0"/>
              <a:pPr/>
              <a:t>31</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smtClean="0"/>
              <a:t>A measurable postsecondary goal in the domain of independent living…</a:t>
            </a:r>
            <a:endParaRPr lang="en-US" sz="3200" dirty="0"/>
          </a:p>
        </p:txBody>
      </p:sp>
      <p:sp>
        <p:nvSpPr>
          <p:cNvPr id="3" name="Content Placeholder 2"/>
          <p:cNvSpPr>
            <a:spLocks noGrp="1"/>
          </p:cNvSpPr>
          <p:nvPr>
            <p:ph sz="quarter" idx="1"/>
          </p:nvPr>
        </p:nvSpPr>
        <p:spPr/>
        <p:txBody>
          <a:bodyPr>
            <a:normAutofit lnSpcReduction="10000"/>
          </a:bodyPr>
          <a:lstStyle/>
          <a:p>
            <a:pPr>
              <a:lnSpc>
                <a:spcPct val="170000"/>
              </a:lnSpc>
              <a:buNone/>
            </a:pPr>
            <a:r>
              <a:rPr lang="en-US" sz="3600" dirty="0" smtClean="0">
                <a:solidFill>
                  <a:schemeClr val="accent1"/>
                </a:solidFill>
              </a:rPr>
              <a:t>  Upon completion of high school, Jeremy will independently prepare for work each day, including dressing, making his bed, making his lunch, and accessing transportation.</a:t>
            </a:r>
            <a:endParaRPr lang="en-US" dirty="0"/>
          </a:p>
        </p:txBody>
      </p:sp>
      <p:sp>
        <p:nvSpPr>
          <p:cNvPr id="5" name="Slide Number Placeholder 4"/>
          <p:cNvSpPr>
            <a:spLocks noGrp="1"/>
          </p:cNvSpPr>
          <p:nvPr>
            <p:ph type="sldNum" sz="quarter" idx="12"/>
          </p:nvPr>
        </p:nvSpPr>
        <p:spPr/>
        <p:txBody>
          <a:bodyPr>
            <a:normAutofit fontScale="85000" lnSpcReduction="20000"/>
          </a:bodyPr>
          <a:lstStyle/>
          <a:p>
            <a:fld id="{591D26E1-0958-4975-9035-80596970D3D8}" type="slidenum">
              <a:rPr lang="en-US" smtClean="0"/>
              <a:pPr/>
              <a:t>32</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sz="3200" dirty="0" smtClean="0"/>
              <a:t>A measurable annual goal for one of Jeremy’s independent living goals…</a:t>
            </a:r>
            <a:endParaRPr lang="en-US" sz="3200" dirty="0"/>
          </a:p>
        </p:txBody>
      </p:sp>
      <p:sp>
        <p:nvSpPr>
          <p:cNvPr id="3" name="Content Placeholder 2"/>
          <p:cNvSpPr>
            <a:spLocks noGrp="1"/>
          </p:cNvSpPr>
          <p:nvPr>
            <p:ph sz="quarter" idx="1"/>
          </p:nvPr>
        </p:nvSpPr>
        <p:spPr/>
        <p:txBody>
          <a:bodyPr>
            <a:normAutofit/>
          </a:bodyPr>
          <a:lstStyle/>
          <a:p>
            <a:pPr>
              <a:lnSpc>
                <a:spcPct val="170000"/>
              </a:lnSpc>
              <a:buNone/>
            </a:pPr>
            <a:r>
              <a:rPr lang="en-US" sz="3600" dirty="0" smtClean="0">
                <a:solidFill>
                  <a:schemeClr val="accent1"/>
                </a:solidFill>
              </a:rPr>
              <a:t>  Given the ingredients for a sandwich and a set of steps, Jeremy will follow the steps to make a sandwich with 90% accuracy by June 2012.</a:t>
            </a:r>
            <a:endParaRPr lang="en-US" dirty="0">
              <a:solidFill>
                <a:schemeClr val="accent1"/>
              </a:solidFill>
            </a:endParaRPr>
          </a:p>
        </p:txBody>
      </p:sp>
      <p:sp>
        <p:nvSpPr>
          <p:cNvPr id="5" name="Slide Number Placeholder 4"/>
          <p:cNvSpPr>
            <a:spLocks noGrp="1"/>
          </p:cNvSpPr>
          <p:nvPr>
            <p:ph type="sldNum" sz="quarter" idx="12"/>
          </p:nvPr>
        </p:nvSpPr>
        <p:spPr/>
        <p:txBody>
          <a:bodyPr>
            <a:normAutofit fontScale="85000" lnSpcReduction="20000"/>
          </a:bodyPr>
          <a:lstStyle/>
          <a:p>
            <a:fld id="{591D26E1-0958-4975-9035-80596970D3D8}" type="slidenum">
              <a:rPr lang="en-US" smtClean="0"/>
              <a:pPr/>
              <a:t>33</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ctrTitle"/>
          </p:nvPr>
        </p:nvSpPr>
        <p:spPr>
          <a:xfrm>
            <a:off x="838200" y="1143000"/>
            <a:ext cx="7543800" cy="4495800"/>
          </a:xfrm>
        </p:spPr>
        <p:txBody>
          <a:bodyPr>
            <a:normAutofit fontScale="90000"/>
          </a:bodyPr>
          <a:lstStyle/>
          <a:p>
            <a:pPr>
              <a:lnSpc>
                <a:spcPct val="150000"/>
              </a:lnSpc>
            </a:pPr>
            <a:r>
              <a:rPr lang="en-US" spc="200" dirty="0" smtClean="0">
                <a:latin typeface="Arial" pitchFamily="34" charset="0"/>
                <a:cs typeface="Arial" pitchFamily="34" charset="0"/>
              </a:rPr>
              <a:t>“we WRITE IEP GOALS for ACADEMIC CONTENT AREAS.  IF THERE’S NO STANDARD, WE DON’T WRITE A GOAL.”</a:t>
            </a:r>
            <a:endParaRPr lang="en-US" spc="200" dirty="0">
              <a:latin typeface="Arial" pitchFamily="34" charset="0"/>
              <a:cs typeface="Arial" pitchFamily="34" charset="0"/>
            </a:endParaRPr>
          </a:p>
        </p:txBody>
      </p:sp>
      <p:sp>
        <p:nvSpPr>
          <p:cNvPr id="7" name="Text Placeholder 6"/>
          <p:cNvSpPr>
            <a:spLocks noGrp="1"/>
          </p:cNvSpPr>
          <p:nvPr>
            <p:ph type="subTitle" idx="1"/>
          </p:nvPr>
        </p:nvSpPr>
        <p:spPr/>
        <p:txBody>
          <a:bodyPr>
            <a:noAutofit/>
          </a:bodyPr>
          <a:lstStyle/>
          <a:p>
            <a:pPr algn="ctr">
              <a:lnSpc>
                <a:spcPct val="150000"/>
              </a:lnSpc>
              <a:buNone/>
            </a:pPr>
            <a:r>
              <a:rPr lang="en-US" sz="4800" b="1" dirty="0" smtClean="0">
                <a:solidFill>
                  <a:schemeClr val="accent1"/>
                </a:solidFill>
                <a:latin typeface="+mj-lt"/>
              </a:rPr>
              <a:t> </a:t>
            </a:r>
          </a:p>
        </p:txBody>
      </p:sp>
      <p:sp>
        <p:nvSpPr>
          <p:cNvPr id="4" name="Slide Number Placeholder 3"/>
          <p:cNvSpPr>
            <a:spLocks noGrp="1"/>
          </p:cNvSpPr>
          <p:nvPr>
            <p:ph type="sldNum" sz="quarter" idx="12"/>
          </p:nvPr>
        </p:nvSpPr>
        <p:spPr/>
        <p:txBody>
          <a:bodyPr/>
          <a:lstStyle/>
          <a:p>
            <a:fld id="{FD5CBF19-9280-4393-8F27-5701E1D9D2C1}" type="slidenum">
              <a:rPr lang="en-US" smtClean="0"/>
              <a:pPr/>
              <a:t>34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idx="4294967295"/>
          </p:nvPr>
        </p:nvSpPr>
        <p:spPr>
          <a:xfrm>
            <a:off x="2895600" y="1143000"/>
            <a:ext cx="5867400" cy="4267200"/>
          </a:xfrm>
        </p:spPr>
        <p:txBody>
          <a:bodyPr>
            <a:normAutofit/>
          </a:bodyPr>
          <a:lstStyle/>
          <a:p>
            <a:pPr>
              <a:lnSpc>
                <a:spcPct val="120000"/>
              </a:lnSpc>
            </a:pPr>
            <a:r>
              <a:rPr lang="en-US" sz="4000" b="0" dirty="0">
                <a:solidFill>
                  <a:schemeClr val="accent1"/>
                </a:solidFill>
              </a:rPr>
              <a:t>Address all areas of need in the IEP (e.g. </a:t>
            </a:r>
            <a:r>
              <a:rPr lang="en-US" sz="4000" b="0" dirty="0" smtClean="0">
                <a:solidFill>
                  <a:schemeClr val="accent1"/>
                </a:solidFill>
              </a:rPr>
              <a:t>organizational skills</a:t>
            </a:r>
            <a:r>
              <a:rPr lang="en-US" sz="4000" b="0" dirty="0">
                <a:solidFill>
                  <a:schemeClr val="accent1"/>
                </a:solidFill>
              </a:rPr>
              <a:t>, behavior needs, transition needs, social skills and self-care skills).</a:t>
            </a:r>
          </a:p>
        </p:txBody>
      </p:sp>
      <p:pic>
        <p:nvPicPr>
          <p:cNvPr id="61444" name="Picture 4" descr="MPj03997370000[1]"/>
          <p:cNvPicPr>
            <a:picLocks noGrp="1" noChangeAspect="1" noChangeArrowheads="1"/>
          </p:cNvPicPr>
          <p:nvPr>
            <p:ph idx="4294967295"/>
          </p:nvPr>
        </p:nvPicPr>
        <p:blipFill>
          <a:blip r:embed="rId3" cstate="print"/>
          <a:srcRect/>
          <a:stretch>
            <a:fillRect/>
          </a:stretch>
        </p:blipFill>
        <p:spPr>
          <a:xfrm>
            <a:off x="0" y="1143000"/>
            <a:ext cx="2895600" cy="4267200"/>
          </a:xfrm>
          <a:noFill/>
          <a:ln/>
        </p:spPr>
      </p:pic>
      <p:sp>
        <p:nvSpPr>
          <p:cNvPr id="4" name="Slide Number Placeholder 3"/>
          <p:cNvSpPr>
            <a:spLocks noGrp="1"/>
          </p:cNvSpPr>
          <p:nvPr>
            <p:ph type="sldNum" sz="quarter" idx="12"/>
          </p:nvPr>
        </p:nvSpPr>
        <p:spPr/>
        <p:txBody>
          <a:bodyPr/>
          <a:lstStyle/>
          <a:p>
            <a:fld id="{642FF4E7-03B6-43BA-A82C-885A07519128}" type="slidenum">
              <a:rPr lang="en-US" smtClean="0"/>
              <a:pPr/>
              <a:t>35</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2514" name="Rectangle 2"/>
          <p:cNvSpPr>
            <a:spLocks noGrp="1" noChangeArrowheads="1"/>
          </p:cNvSpPr>
          <p:nvPr>
            <p:ph type="ctrTitle"/>
          </p:nvPr>
        </p:nvSpPr>
        <p:spPr>
          <a:xfrm>
            <a:off x="533400" y="1828800"/>
            <a:ext cx="8077200" cy="3810000"/>
          </a:xfrm>
        </p:spPr>
        <p:txBody>
          <a:bodyPr>
            <a:noAutofit/>
          </a:bodyPr>
          <a:lstStyle/>
          <a:p>
            <a:pPr>
              <a:lnSpc>
                <a:spcPct val="150000"/>
              </a:lnSpc>
            </a:pPr>
            <a:r>
              <a:rPr lang="en-US" spc="200" dirty="0" smtClean="0">
                <a:latin typeface="Arial" pitchFamily="34" charset="0"/>
                <a:cs typeface="Arial" pitchFamily="34" charset="0"/>
              </a:rPr>
              <a:t>“We’ve got a great program here that would be perfect !”</a:t>
            </a:r>
            <a:endParaRPr lang="en-US" spc="2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FD5CBF19-9280-4393-8F27-5701E1D9D2C1}" type="slidenum">
              <a:rPr lang="en-US" smtClean="0"/>
              <a:pPr/>
              <a:t>36</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idx="4294967295"/>
          </p:nvPr>
        </p:nvSpPr>
        <p:spPr>
          <a:xfrm>
            <a:off x="522514" y="914400"/>
            <a:ext cx="4114800" cy="5257800"/>
          </a:xfrm>
        </p:spPr>
        <p:txBody>
          <a:bodyPr>
            <a:normAutofit/>
          </a:bodyPr>
          <a:lstStyle/>
          <a:p>
            <a:pPr algn="ctr">
              <a:lnSpc>
                <a:spcPct val="120000"/>
              </a:lnSpc>
            </a:pPr>
            <a:r>
              <a:rPr lang="en-US" sz="3100" b="0" dirty="0">
                <a:solidFill>
                  <a:schemeClr val="accent1"/>
                </a:solidFill>
              </a:rPr>
              <a:t>Remember the “I” in IEP means individualized.  </a:t>
            </a:r>
            <a:r>
              <a:rPr lang="en-US" sz="3100" b="0" dirty="0" smtClean="0">
                <a:solidFill>
                  <a:schemeClr val="accent1"/>
                </a:solidFill>
              </a:rPr>
              <a:t/>
            </a:r>
            <a:br>
              <a:rPr lang="en-US" sz="3100" b="0" dirty="0" smtClean="0">
                <a:solidFill>
                  <a:schemeClr val="accent1"/>
                </a:solidFill>
              </a:rPr>
            </a:br>
            <a:r>
              <a:rPr lang="en-US" sz="3100" b="0" dirty="0" smtClean="0">
                <a:solidFill>
                  <a:schemeClr val="accent1"/>
                </a:solidFill>
              </a:rPr>
              <a:t/>
            </a:r>
            <a:br>
              <a:rPr lang="en-US" sz="3100" b="0" dirty="0" smtClean="0">
                <a:solidFill>
                  <a:schemeClr val="accent1"/>
                </a:solidFill>
              </a:rPr>
            </a:br>
            <a:r>
              <a:rPr lang="en-US" sz="3100" b="0" dirty="0" smtClean="0">
                <a:solidFill>
                  <a:schemeClr val="accent1"/>
                </a:solidFill>
              </a:rPr>
              <a:t>Develop </a:t>
            </a:r>
            <a:r>
              <a:rPr lang="en-US" sz="3100" b="0" dirty="0">
                <a:solidFill>
                  <a:schemeClr val="accent1"/>
                </a:solidFill>
              </a:rPr>
              <a:t>the </a:t>
            </a:r>
            <a:r>
              <a:rPr lang="en-US" sz="3100" b="0" dirty="0" smtClean="0">
                <a:solidFill>
                  <a:schemeClr val="accent1"/>
                </a:solidFill>
              </a:rPr>
              <a:t>youth’s  </a:t>
            </a:r>
            <a:r>
              <a:rPr lang="en-US" sz="3100" b="0" dirty="0">
                <a:solidFill>
                  <a:schemeClr val="accent1"/>
                </a:solidFill>
              </a:rPr>
              <a:t>program based on his strengths &amp; needs.  </a:t>
            </a:r>
            <a:endParaRPr lang="en-US" sz="3200" b="0" dirty="0">
              <a:solidFill>
                <a:schemeClr val="accent1"/>
              </a:solidFill>
            </a:endParaRPr>
          </a:p>
        </p:txBody>
      </p:sp>
      <p:pic>
        <p:nvPicPr>
          <p:cNvPr id="4" name="Picture 3" descr="different colored ducks.jpg"/>
          <p:cNvPicPr>
            <a:picLocks noChangeAspect="1"/>
          </p:cNvPicPr>
          <p:nvPr/>
        </p:nvPicPr>
        <p:blipFill>
          <a:blip r:embed="rId3" cstate="print"/>
          <a:stretch>
            <a:fillRect/>
          </a:stretch>
        </p:blipFill>
        <p:spPr>
          <a:xfrm>
            <a:off x="4637314" y="1676400"/>
            <a:ext cx="4506686" cy="3505200"/>
          </a:xfrm>
          <a:prstGeom prst="rect">
            <a:avLst/>
          </a:prstGeom>
        </p:spPr>
      </p:pic>
      <p:sp>
        <p:nvSpPr>
          <p:cNvPr id="5" name="Slide Number Placeholder 4"/>
          <p:cNvSpPr>
            <a:spLocks noGrp="1"/>
          </p:cNvSpPr>
          <p:nvPr>
            <p:ph type="sldNum" sz="quarter" idx="12"/>
          </p:nvPr>
        </p:nvSpPr>
        <p:spPr/>
        <p:txBody>
          <a:bodyPr/>
          <a:lstStyle/>
          <a:p>
            <a:fld id="{642FF4E7-03B6-43BA-A82C-885A07519128}" type="slidenum">
              <a:rPr lang="en-US" smtClean="0"/>
              <a:pPr/>
              <a:t>37</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533400" y="3505200"/>
            <a:ext cx="8458200" cy="2127504"/>
          </a:xfrm>
        </p:spPr>
        <p:txBody>
          <a:bodyPr/>
          <a:lstStyle/>
          <a:p>
            <a:pPr>
              <a:lnSpc>
                <a:spcPct val="150000"/>
              </a:lnSpc>
            </a:pPr>
            <a:r>
              <a:rPr lang="en-US" spc="200" dirty="0" smtClean="0">
                <a:latin typeface="Arial" pitchFamily="34" charset="0"/>
                <a:cs typeface="Arial" pitchFamily="34" charset="0"/>
              </a:rPr>
              <a:t>“But doesn’t MARCUS </a:t>
            </a:r>
            <a:r>
              <a:rPr lang="en-US" u="sng" spc="200" dirty="0" smtClean="0">
                <a:latin typeface="Arial" pitchFamily="34" charset="0"/>
                <a:cs typeface="Arial" pitchFamily="34" charset="0"/>
              </a:rPr>
              <a:t>want</a:t>
            </a:r>
            <a:r>
              <a:rPr lang="en-US" spc="200" dirty="0" smtClean="0">
                <a:latin typeface="Arial" pitchFamily="34" charset="0"/>
                <a:cs typeface="Arial" pitchFamily="34" charset="0"/>
              </a:rPr>
              <a:t> to graduate?”</a:t>
            </a:r>
            <a:endParaRPr lang="en-US" spc="2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FD5CBF19-9280-4393-8F27-5701E1D9D2C1}" type="slidenum">
              <a:rPr lang="en-US" smtClean="0"/>
              <a:pPr/>
              <a:t>38</a:t>
            </a:fld>
            <a:endParaRPr lang="en-US"/>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2" name="Rectangle 4"/>
          <p:cNvSpPr>
            <a:spLocks noGrp="1" noChangeArrowheads="1"/>
          </p:cNvSpPr>
          <p:nvPr>
            <p:ph type="title" idx="4294967295"/>
          </p:nvPr>
        </p:nvSpPr>
        <p:spPr>
          <a:xfrm>
            <a:off x="0" y="1143000"/>
            <a:ext cx="3505200" cy="5029200"/>
          </a:xfrm>
        </p:spPr>
        <p:txBody>
          <a:bodyPr>
            <a:normAutofit/>
          </a:bodyPr>
          <a:lstStyle/>
          <a:p>
            <a:r>
              <a:rPr lang="en-US" sz="3200" dirty="0">
                <a:solidFill>
                  <a:schemeClr val="accent1"/>
                </a:solidFill>
              </a:rPr>
              <a:t/>
            </a:r>
            <a:br>
              <a:rPr lang="en-US" sz="3200" dirty="0">
                <a:solidFill>
                  <a:schemeClr val="accent1"/>
                </a:solidFill>
              </a:rPr>
            </a:br>
            <a:r>
              <a:rPr lang="en-US" sz="3200" dirty="0"/>
              <a:t/>
            </a:r>
            <a:br>
              <a:rPr lang="en-US" sz="3200" dirty="0"/>
            </a:br>
            <a:r>
              <a:rPr lang="en-US" sz="3200" dirty="0"/>
              <a:t/>
            </a:r>
            <a:br>
              <a:rPr lang="en-US" sz="3200" dirty="0"/>
            </a:br>
            <a:endParaRPr lang="en-US" sz="3200" dirty="0"/>
          </a:p>
        </p:txBody>
      </p:sp>
      <p:sp>
        <p:nvSpPr>
          <p:cNvPr id="288773" name="Rectangle 5"/>
          <p:cNvSpPr>
            <a:spLocks noGrp="1" noChangeArrowheads="1"/>
          </p:cNvSpPr>
          <p:nvPr>
            <p:ph idx="4294967295"/>
          </p:nvPr>
        </p:nvSpPr>
        <p:spPr>
          <a:xfrm>
            <a:off x="762000" y="457200"/>
            <a:ext cx="7924800" cy="5715000"/>
          </a:xfrm>
        </p:spPr>
        <p:txBody>
          <a:bodyPr>
            <a:normAutofit fontScale="92500" lnSpcReduction="20000"/>
          </a:bodyPr>
          <a:lstStyle/>
          <a:p>
            <a:pPr>
              <a:lnSpc>
                <a:spcPct val="170000"/>
              </a:lnSpc>
              <a:buNone/>
            </a:pPr>
            <a:endParaRPr lang="en-US" sz="4200" dirty="0" smtClean="0">
              <a:solidFill>
                <a:schemeClr val="accent1"/>
              </a:solidFill>
            </a:endParaRPr>
          </a:p>
          <a:p>
            <a:pPr>
              <a:lnSpc>
                <a:spcPct val="170000"/>
              </a:lnSpc>
              <a:buNone/>
            </a:pPr>
            <a:r>
              <a:rPr lang="en-US" sz="4200" dirty="0" smtClean="0">
                <a:solidFill>
                  <a:schemeClr val="accent1"/>
                </a:solidFill>
              </a:rPr>
              <a:t>    Until a student graduates with a regular diploma, he is eligible to be in school up to age 21.  </a:t>
            </a:r>
          </a:p>
          <a:p>
            <a:pPr>
              <a:lnSpc>
                <a:spcPct val="170000"/>
              </a:lnSpc>
              <a:buNone/>
            </a:pPr>
            <a:endParaRPr lang="en-US" sz="4200" dirty="0" smtClean="0">
              <a:solidFill>
                <a:schemeClr val="accent1"/>
              </a:solidFill>
            </a:endParaRPr>
          </a:p>
          <a:p>
            <a:pPr>
              <a:lnSpc>
                <a:spcPct val="170000"/>
              </a:lnSpc>
              <a:buNone/>
            </a:pPr>
            <a:r>
              <a:rPr lang="en-US" sz="3600" dirty="0"/>
              <a:t>  </a:t>
            </a:r>
            <a:r>
              <a:rPr lang="en-US" sz="4000" dirty="0"/>
              <a:t> </a:t>
            </a:r>
          </a:p>
        </p:txBody>
      </p:sp>
      <p:sp>
        <p:nvSpPr>
          <p:cNvPr id="4" name="Slide Number Placeholder 3"/>
          <p:cNvSpPr>
            <a:spLocks noGrp="1"/>
          </p:cNvSpPr>
          <p:nvPr>
            <p:ph type="sldNum" sz="quarter" idx="12"/>
          </p:nvPr>
        </p:nvSpPr>
        <p:spPr/>
        <p:txBody>
          <a:bodyPr/>
          <a:lstStyle/>
          <a:p>
            <a:fld id="{642FF4E7-03B6-43BA-A82C-885A07519128}" type="slidenum">
              <a:rPr lang="en-US" smtClean="0"/>
              <a:pPr/>
              <a:t>39</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To move a youth from school to…</a:t>
            </a:r>
            <a:endParaRPr lang="en-US" dirty="0"/>
          </a:p>
        </p:txBody>
      </p:sp>
      <p:sp>
        <p:nvSpPr>
          <p:cNvPr id="237571" name="Rectangle 3"/>
          <p:cNvSpPr>
            <a:spLocks noGrp="1" noChangeArrowheads="1"/>
          </p:cNvSpPr>
          <p:nvPr>
            <p:ph sz="quarter" idx="1"/>
          </p:nvPr>
        </p:nvSpPr>
        <p:spPr>
          <a:xfrm>
            <a:off x="612648" y="1600200"/>
            <a:ext cx="8531352" cy="4495800"/>
          </a:xfrm>
        </p:spPr>
        <p:txBody>
          <a:bodyPr>
            <a:normAutofit fontScale="92500" lnSpcReduction="20000"/>
          </a:bodyPr>
          <a:lstStyle/>
          <a:p>
            <a:pPr>
              <a:lnSpc>
                <a:spcPct val="130000"/>
              </a:lnSpc>
              <a:buClr>
                <a:schemeClr val="accent1"/>
              </a:buClr>
              <a:buFont typeface="Courier New" pitchFamily="49" charset="0"/>
              <a:buChar char="o"/>
            </a:pPr>
            <a:r>
              <a:rPr lang="en-US" sz="2800" dirty="0" smtClean="0">
                <a:solidFill>
                  <a:schemeClr val="accent1"/>
                </a:solidFill>
              </a:rPr>
              <a:t>P</a:t>
            </a:r>
            <a:r>
              <a:rPr lang="en-US" sz="3000" dirty="0" smtClean="0">
                <a:solidFill>
                  <a:schemeClr val="accent1"/>
                </a:solidFill>
              </a:rPr>
              <a:t>ost-secondary education</a:t>
            </a:r>
          </a:p>
          <a:p>
            <a:pPr>
              <a:lnSpc>
                <a:spcPct val="130000"/>
              </a:lnSpc>
              <a:buClr>
                <a:schemeClr val="accent1"/>
              </a:buClr>
              <a:buFont typeface="Courier New" pitchFamily="49" charset="0"/>
              <a:buChar char="o"/>
            </a:pPr>
            <a:r>
              <a:rPr lang="en-US" sz="3000" dirty="0" smtClean="0">
                <a:solidFill>
                  <a:schemeClr val="accent1"/>
                </a:solidFill>
              </a:rPr>
              <a:t>Vocational education</a:t>
            </a:r>
          </a:p>
          <a:p>
            <a:pPr>
              <a:lnSpc>
                <a:spcPct val="130000"/>
              </a:lnSpc>
              <a:buClr>
                <a:schemeClr val="accent1"/>
              </a:buClr>
              <a:buFont typeface="Courier New" pitchFamily="49" charset="0"/>
              <a:buChar char="o"/>
            </a:pPr>
            <a:r>
              <a:rPr lang="en-US" sz="3000" dirty="0" smtClean="0">
                <a:solidFill>
                  <a:schemeClr val="accent1"/>
                </a:solidFill>
              </a:rPr>
              <a:t>Integrated </a:t>
            </a:r>
            <a:r>
              <a:rPr lang="en-US" sz="3000" dirty="0">
                <a:solidFill>
                  <a:schemeClr val="accent1"/>
                </a:solidFill>
              </a:rPr>
              <a:t>employment (including supported </a:t>
            </a:r>
            <a:r>
              <a:rPr lang="en-US" sz="3000" dirty="0" smtClean="0">
                <a:solidFill>
                  <a:schemeClr val="accent1"/>
                </a:solidFill>
              </a:rPr>
              <a:t>employment)</a:t>
            </a:r>
          </a:p>
          <a:p>
            <a:pPr>
              <a:lnSpc>
                <a:spcPct val="130000"/>
              </a:lnSpc>
              <a:buClr>
                <a:schemeClr val="accent1"/>
              </a:buClr>
              <a:buFont typeface="Courier New" pitchFamily="49" charset="0"/>
              <a:buChar char="o"/>
            </a:pPr>
            <a:r>
              <a:rPr lang="en-US" sz="3000" dirty="0" smtClean="0">
                <a:solidFill>
                  <a:schemeClr val="accent1"/>
                </a:solidFill>
              </a:rPr>
              <a:t>Continuing </a:t>
            </a:r>
            <a:r>
              <a:rPr lang="en-US" sz="3000" dirty="0">
                <a:solidFill>
                  <a:schemeClr val="accent1"/>
                </a:solidFill>
              </a:rPr>
              <a:t>and adult </a:t>
            </a:r>
            <a:r>
              <a:rPr lang="en-US" sz="3000" dirty="0" smtClean="0">
                <a:solidFill>
                  <a:schemeClr val="accent1"/>
                </a:solidFill>
              </a:rPr>
              <a:t>education</a:t>
            </a:r>
          </a:p>
          <a:p>
            <a:pPr>
              <a:lnSpc>
                <a:spcPct val="130000"/>
              </a:lnSpc>
              <a:buClr>
                <a:schemeClr val="accent1"/>
              </a:buClr>
              <a:buFont typeface="Courier New" pitchFamily="49" charset="0"/>
              <a:buChar char="o"/>
            </a:pPr>
            <a:r>
              <a:rPr lang="en-US" sz="3000" dirty="0" smtClean="0">
                <a:solidFill>
                  <a:schemeClr val="accent1"/>
                </a:solidFill>
              </a:rPr>
              <a:t>Adult services</a:t>
            </a:r>
          </a:p>
          <a:p>
            <a:pPr>
              <a:lnSpc>
                <a:spcPct val="130000"/>
              </a:lnSpc>
              <a:buClr>
                <a:schemeClr val="accent1"/>
              </a:buClr>
              <a:buFont typeface="Courier New" pitchFamily="49" charset="0"/>
              <a:buChar char="o"/>
            </a:pPr>
            <a:r>
              <a:rPr lang="en-US" sz="3000" dirty="0" smtClean="0">
                <a:solidFill>
                  <a:schemeClr val="accent1"/>
                </a:solidFill>
              </a:rPr>
              <a:t>Independent living</a:t>
            </a:r>
          </a:p>
          <a:p>
            <a:pPr>
              <a:lnSpc>
                <a:spcPct val="130000"/>
              </a:lnSpc>
              <a:buClr>
                <a:schemeClr val="accent1"/>
              </a:buClr>
              <a:buFont typeface="Courier New" pitchFamily="49" charset="0"/>
              <a:buChar char="o"/>
            </a:pPr>
            <a:r>
              <a:rPr lang="en-US" sz="3000" dirty="0" smtClean="0">
                <a:solidFill>
                  <a:schemeClr val="accent1"/>
                </a:solidFill>
              </a:rPr>
              <a:t>Community </a:t>
            </a:r>
            <a:r>
              <a:rPr lang="en-US" sz="3000" dirty="0">
                <a:solidFill>
                  <a:schemeClr val="accent1"/>
                </a:solidFill>
              </a:rPr>
              <a:t>participation </a:t>
            </a:r>
            <a:endParaRPr lang="en-US" sz="3000" dirty="0"/>
          </a:p>
        </p:txBody>
      </p:sp>
      <p:sp>
        <p:nvSpPr>
          <p:cNvPr id="4" name="Slide Number Placeholder 3"/>
          <p:cNvSpPr>
            <a:spLocks noGrp="1"/>
          </p:cNvSpPr>
          <p:nvPr>
            <p:ph type="sldNum" sz="quarter" idx="12"/>
          </p:nvPr>
        </p:nvSpPr>
        <p:spPr/>
        <p:txBody>
          <a:bodyPr>
            <a:normAutofit fontScale="85000" lnSpcReduction="20000"/>
          </a:bodyPr>
          <a:lstStyle/>
          <a:p>
            <a:fld id="{591D26E1-0958-4975-9035-80596970D3D8}" type="slidenum">
              <a:rPr lang="en-US" smtClean="0"/>
              <a:pPr/>
              <a:t>4</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ctrTitle"/>
          </p:nvPr>
        </p:nvSpPr>
        <p:spPr>
          <a:xfrm>
            <a:off x="533400" y="381000"/>
            <a:ext cx="7543800" cy="5257800"/>
          </a:xfrm>
          <a:noFill/>
        </p:spPr>
        <p:txBody>
          <a:bodyPr>
            <a:normAutofit/>
          </a:bodyPr>
          <a:lstStyle/>
          <a:p>
            <a:pPr>
              <a:lnSpc>
                <a:spcPct val="200000"/>
              </a:lnSpc>
            </a:pPr>
            <a:r>
              <a:rPr lang="en-US" sz="3200" b="0" spc="200" dirty="0" smtClean="0">
                <a:solidFill>
                  <a:schemeClr val="tx1"/>
                </a:solidFill>
                <a:effectLst/>
                <a:latin typeface="Arial" pitchFamily="34" charset="0"/>
                <a:cs typeface="Arial" pitchFamily="34" charset="0"/>
              </a:rPr>
              <a:t>“I know you want to review Sam’s transition IEP. Let’s wait for the annual </a:t>
            </a:r>
            <a:r>
              <a:rPr lang="en-US" sz="3200" spc="200" dirty="0" smtClean="0">
                <a:solidFill>
                  <a:schemeClr val="tx1"/>
                </a:solidFill>
                <a:latin typeface="Arial" pitchFamily="34" charset="0"/>
                <a:cs typeface="Arial" pitchFamily="34" charset="0"/>
              </a:rPr>
              <a:t>meeting</a:t>
            </a:r>
            <a:r>
              <a:rPr lang="en-US" sz="3200" b="0" spc="200" dirty="0" smtClean="0">
                <a:solidFill>
                  <a:schemeClr val="tx1"/>
                </a:solidFill>
                <a:effectLst/>
                <a:latin typeface="Arial" pitchFamily="34" charset="0"/>
                <a:cs typeface="Arial" pitchFamily="34" charset="0"/>
              </a:rPr>
              <a:t> in the spring?”</a:t>
            </a:r>
            <a:endParaRPr lang="en-US" sz="3200" b="0" spc="200" dirty="0">
              <a:solidFill>
                <a:schemeClr val="tx1"/>
              </a:solidFill>
              <a:effectLst/>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FD5CBF19-9280-4393-8F27-5701E1D9D2C1}" type="slidenum">
              <a:rPr lang="en-US" smtClean="0"/>
              <a:pPr/>
              <a:t>40</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762000" y="1371600"/>
            <a:ext cx="7543800" cy="5486400"/>
          </a:xfrm>
        </p:spPr>
        <p:txBody>
          <a:bodyPr/>
          <a:lstStyle/>
          <a:p>
            <a:pPr algn="ctr">
              <a:lnSpc>
                <a:spcPct val="120000"/>
              </a:lnSpc>
            </a:pPr>
            <a:r>
              <a:rPr lang="en-US" sz="3600" b="0" dirty="0">
                <a:solidFill>
                  <a:schemeClr val="accent1"/>
                </a:solidFill>
                <a:effectLst/>
                <a:latin typeface="+mn-lt"/>
              </a:rPr>
              <a:t>Schedule IEP meetings within 30 calendar days of a parent or school staff member requesting a meeting. </a:t>
            </a:r>
            <a:r>
              <a:rPr lang="en-US" sz="3600" b="0" dirty="0">
                <a:solidFill>
                  <a:schemeClr val="tx2"/>
                </a:solidFill>
                <a:effectLst/>
                <a:latin typeface="+mn-lt"/>
              </a:rPr>
              <a:t/>
            </a:r>
            <a:br>
              <a:rPr lang="en-US" sz="3600" b="0" dirty="0">
                <a:solidFill>
                  <a:schemeClr val="tx2"/>
                </a:solidFill>
                <a:effectLst/>
                <a:latin typeface="+mn-lt"/>
              </a:rPr>
            </a:br>
            <a:r>
              <a:rPr lang="en-US" sz="3600" b="0" dirty="0">
                <a:solidFill>
                  <a:schemeClr val="tx2"/>
                </a:solidFill>
                <a:effectLst/>
                <a:latin typeface="+mn-lt"/>
              </a:rPr>
              <a:t> </a:t>
            </a:r>
            <a:br>
              <a:rPr lang="en-US" sz="3600" b="0" dirty="0">
                <a:solidFill>
                  <a:schemeClr val="tx2"/>
                </a:solidFill>
                <a:effectLst/>
                <a:latin typeface="+mn-lt"/>
              </a:rPr>
            </a:br>
            <a:endParaRPr lang="en-US" sz="3600" b="0" dirty="0">
              <a:solidFill>
                <a:schemeClr val="tx2"/>
              </a:solidFill>
              <a:effectLst/>
              <a:latin typeface="+mn-lt"/>
            </a:endParaRPr>
          </a:p>
        </p:txBody>
      </p:sp>
      <p:sp>
        <p:nvSpPr>
          <p:cNvPr id="3" name="Slide Number Placeholder 2"/>
          <p:cNvSpPr>
            <a:spLocks noGrp="1"/>
          </p:cNvSpPr>
          <p:nvPr>
            <p:ph type="sldNum" sz="quarter" idx="12"/>
          </p:nvPr>
        </p:nvSpPr>
        <p:spPr/>
        <p:txBody>
          <a:bodyPr>
            <a:normAutofit fontScale="85000" lnSpcReduction="20000"/>
          </a:bodyPr>
          <a:lstStyle/>
          <a:p>
            <a:fld id="{591D26E1-0958-4975-9035-80596970D3D8}" type="slidenum">
              <a:rPr lang="en-US" smtClean="0"/>
              <a:pPr/>
              <a:t>41</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219200" y="1676400"/>
            <a:ext cx="6781800" cy="2133600"/>
          </a:xfrm>
        </p:spPr>
        <p:txBody>
          <a:bodyPr/>
          <a:lstStyle/>
          <a:p>
            <a:pPr algn="ctr">
              <a:lnSpc>
                <a:spcPct val="120000"/>
              </a:lnSpc>
            </a:pPr>
            <a:r>
              <a:rPr lang="en-US" sz="3600" b="0" dirty="0" smtClean="0">
                <a:solidFill>
                  <a:schemeClr val="accent1"/>
                </a:solidFill>
                <a:effectLst/>
                <a:latin typeface="+mn-lt"/>
              </a:rPr>
              <a:t>Yes</a:t>
            </a:r>
            <a:r>
              <a:rPr lang="en-US" sz="3600" b="0" dirty="0">
                <a:solidFill>
                  <a:schemeClr val="accent1"/>
                </a:solidFill>
                <a:effectLst/>
                <a:latin typeface="+mn-lt"/>
              </a:rPr>
              <a:t>, that means during the summer too!</a:t>
            </a:r>
          </a:p>
        </p:txBody>
      </p:sp>
      <p:pic>
        <p:nvPicPr>
          <p:cNvPr id="66563" name="Picture 3" descr="MMj01892510000[1]"/>
          <p:cNvPicPr>
            <a:picLocks noGrp="1" noChangeAspect="1" noChangeArrowheads="1" noCrop="1"/>
          </p:cNvPicPr>
          <p:nvPr>
            <p:ph idx="1"/>
          </p:nvPr>
        </p:nvPicPr>
        <p:blipFill>
          <a:blip r:embed="rId3" cstate="print"/>
          <a:stretch>
            <a:fillRect/>
          </a:stretch>
        </p:blipFill>
        <p:spPr>
          <a:xfrm>
            <a:off x="3429000" y="3810000"/>
            <a:ext cx="2251075" cy="2251075"/>
          </a:xfrm>
          <a:noFill/>
          <a:ln/>
        </p:spPr>
      </p:pic>
      <p:sp>
        <p:nvSpPr>
          <p:cNvPr id="4" name="Slide Number Placeholder 3"/>
          <p:cNvSpPr>
            <a:spLocks noGrp="1"/>
          </p:cNvSpPr>
          <p:nvPr>
            <p:ph type="sldNum" sz="quarter" idx="12"/>
          </p:nvPr>
        </p:nvSpPr>
        <p:spPr/>
        <p:txBody>
          <a:bodyPr>
            <a:normAutofit fontScale="85000" lnSpcReduction="20000"/>
          </a:bodyPr>
          <a:lstStyle/>
          <a:p>
            <a:fld id="{591D26E1-0958-4975-9035-80596970D3D8}" type="slidenum">
              <a:rPr lang="en-US" smtClean="0"/>
              <a:pPr/>
              <a:t>42</a:t>
            </a:fld>
            <a:endParaRPr lang="en-US" dirty="0"/>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Review checklist</a:t>
            </a:r>
            <a:endParaRPr lang="en-US" dirty="0"/>
          </a:p>
        </p:txBody>
      </p:sp>
      <p:pic>
        <p:nvPicPr>
          <p:cNvPr id="4098" name="Picture 2" descr="C:\Documents and Settings\nanderso\Local Settings\Temporary Internet Files\Content.IE5\W18ZQ72F\MCj04349290000[1].png"/>
          <p:cNvPicPr>
            <a:picLocks noGrp="1" noChangeAspect="1" noChangeArrowheads="1"/>
          </p:cNvPicPr>
          <p:nvPr>
            <p:ph sz="quarter" idx="1"/>
          </p:nvPr>
        </p:nvPicPr>
        <p:blipFill>
          <a:blip r:embed="rId3" cstate="print"/>
          <a:stretch>
            <a:fillRect/>
          </a:stretch>
        </p:blipFill>
        <p:spPr bwMode="auto">
          <a:xfrm>
            <a:off x="609600" y="2667000"/>
            <a:ext cx="2133600" cy="2133600"/>
          </a:xfrm>
          <a:prstGeom prst="rect">
            <a:avLst/>
          </a:prstGeom>
          <a:noFill/>
        </p:spPr>
      </p:pic>
      <p:sp>
        <p:nvSpPr>
          <p:cNvPr id="6" name="Content Placeholder 5"/>
          <p:cNvSpPr>
            <a:spLocks noGrp="1"/>
          </p:cNvSpPr>
          <p:nvPr>
            <p:ph sz="quarter" idx="2"/>
          </p:nvPr>
        </p:nvSpPr>
        <p:spPr>
          <a:xfrm>
            <a:off x="3058998" y="1589567"/>
            <a:ext cx="5672103" cy="4572000"/>
          </a:xfrm>
        </p:spPr>
        <p:txBody>
          <a:bodyPr>
            <a:normAutofit/>
          </a:bodyPr>
          <a:lstStyle/>
          <a:p>
            <a:pPr>
              <a:lnSpc>
                <a:spcPct val="150000"/>
              </a:lnSpc>
              <a:buClr>
                <a:schemeClr val="accent1"/>
              </a:buClr>
              <a:buFont typeface="Courier New" pitchFamily="49" charset="0"/>
              <a:buChar char="o"/>
            </a:pPr>
            <a:r>
              <a:rPr lang="en-US" dirty="0" smtClean="0">
                <a:solidFill>
                  <a:schemeClr val="accent1"/>
                </a:solidFill>
              </a:rPr>
              <a:t>Timeframes being met for goals?</a:t>
            </a:r>
          </a:p>
          <a:p>
            <a:pPr>
              <a:lnSpc>
                <a:spcPct val="150000"/>
              </a:lnSpc>
              <a:buClr>
                <a:schemeClr val="accent1"/>
              </a:buClr>
              <a:buFont typeface="Courier New" pitchFamily="49" charset="0"/>
              <a:buChar char="o"/>
            </a:pPr>
            <a:r>
              <a:rPr lang="en-US" dirty="0" smtClean="0">
                <a:solidFill>
                  <a:schemeClr val="accent1"/>
                </a:solidFill>
              </a:rPr>
              <a:t>Goals still applicable?</a:t>
            </a:r>
          </a:p>
          <a:p>
            <a:pPr>
              <a:lnSpc>
                <a:spcPct val="150000"/>
              </a:lnSpc>
              <a:buClr>
                <a:schemeClr val="accent1"/>
              </a:buClr>
              <a:buFont typeface="Courier New" pitchFamily="49" charset="0"/>
              <a:buChar char="o"/>
            </a:pPr>
            <a:r>
              <a:rPr lang="en-US" dirty="0" smtClean="0">
                <a:solidFill>
                  <a:schemeClr val="accent1"/>
                </a:solidFill>
              </a:rPr>
              <a:t>Services being timely provided?</a:t>
            </a:r>
          </a:p>
          <a:p>
            <a:pPr>
              <a:lnSpc>
                <a:spcPct val="150000"/>
              </a:lnSpc>
              <a:buClr>
                <a:schemeClr val="accent1"/>
              </a:buClr>
              <a:buFont typeface="Courier New" pitchFamily="49" charset="0"/>
              <a:buChar char="o"/>
            </a:pPr>
            <a:r>
              <a:rPr lang="en-US" dirty="0" smtClean="0">
                <a:solidFill>
                  <a:schemeClr val="accent1"/>
                </a:solidFill>
              </a:rPr>
              <a:t>Services still meeting their purpose?</a:t>
            </a:r>
          </a:p>
          <a:p>
            <a:endParaRPr lang="en-US" dirty="0"/>
          </a:p>
        </p:txBody>
      </p:sp>
      <p:sp>
        <p:nvSpPr>
          <p:cNvPr id="7" name="Slide Number Placeholder 6"/>
          <p:cNvSpPr>
            <a:spLocks noGrp="1"/>
          </p:cNvSpPr>
          <p:nvPr>
            <p:ph type="sldNum" sz="quarter" idx="16"/>
          </p:nvPr>
        </p:nvSpPr>
        <p:spPr/>
        <p:txBody>
          <a:bodyPr>
            <a:normAutofit fontScale="85000" lnSpcReduction="20000"/>
          </a:bodyPr>
          <a:lstStyle/>
          <a:p>
            <a:fld id="{208C414F-927D-49AD-B2A7-580D1B99AAA3}" type="slidenum">
              <a:rPr lang="en-US" smtClean="0"/>
              <a:pPr/>
              <a:t>43</a:t>
            </a:fld>
            <a:endParaRPr lang="en-US"/>
          </a:p>
        </p:txBody>
      </p: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12648" y="1905000"/>
            <a:ext cx="8153400" cy="4495800"/>
          </a:xfrm>
        </p:spPr>
        <p:txBody>
          <a:bodyPr/>
          <a:lstStyle/>
          <a:p>
            <a:pPr>
              <a:lnSpc>
                <a:spcPct val="150000"/>
              </a:lnSpc>
              <a:buClr>
                <a:schemeClr val="accent1"/>
              </a:buClr>
              <a:buFont typeface="Courier New" pitchFamily="49" charset="0"/>
              <a:buChar char="o"/>
            </a:pPr>
            <a:r>
              <a:rPr lang="en-US" sz="3600" dirty="0" smtClean="0">
                <a:solidFill>
                  <a:schemeClr val="accent1"/>
                </a:solidFill>
              </a:rPr>
              <a:t>Transition is student-centered</a:t>
            </a:r>
          </a:p>
          <a:p>
            <a:pPr>
              <a:lnSpc>
                <a:spcPct val="150000"/>
              </a:lnSpc>
              <a:buClr>
                <a:schemeClr val="accent1"/>
              </a:buClr>
              <a:buFont typeface="Courier New" pitchFamily="49" charset="0"/>
              <a:buChar char="o"/>
            </a:pPr>
            <a:r>
              <a:rPr lang="en-US" sz="3600" dirty="0" smtClean="0">
                <a:solidFill>
                  <a:schemeClr val="accent1"/>
                </a:solidFill>
              </a:rPr>
              <a:t>Transition is results-oriented</a:t>
            </a:r>
          </a:p>
          <a:p>
            <a:pPr>
              <a:lnSpc>
                <a:spcPct val="150000"/>
              </a:lnSpc>
              <a:buClr>
                <a:schemeClr val="accent1"/>
              </a:buClr>
              <a:buFont typeface="Courier New" pitchFamily="49" charset="0"/>
              <a:buChar char="o"/>
            </a:pPr>
            <a:r>
              <a:rPr lang="en-US" sz="3600" dirty="0" smtClean="0">
                <a:solidFill>
                  <a:schemeClr val="accent1"/>
                </a:solidFill>
              </a:rPr>
              <a:t>Transition is a coordinated effort</a:t>
            </a:r>
          </a:p>
          <a:p>
            <a:pPr>
              <a:lnSpc>
                <a:spcPct val="150000"/>
              </a:lnSpc>
              <a:buClr>
                <a:schemeClr val="accent1"/>
              </a:buClr>
              <a:buFont typeface="Courier New" pitchFamily="49" charset="0"/>
              <a:buChar char="o"/>
            </a:pPr>
            <a:r>
              <a:rPr lang="en-US" sz="3600" dirty="0" smtClean="0">
                <a:solidFill>
                  <a:schemeClr val="accent1"/>
                </a:solidFill>
              </a:rPr>
              <a:t>Transition is a right, not a favor</a:t>
            </a:r>
          </a:p>
          <a:p>
            <a:endParaRPr lang="en-US" dirty="0"/>
          </a:p>
        </p:txBody>
      </p:sp>
      <p:sp>
        <p:nvSpPr>
          <p:cNvPr id="4" name="Title 3"/>
          <p:cNvSpPr>
            <a:spLocks noGrp="1"/>
          </p:cNvSpPr>
          <p:nvPr>
            <p:ph type="title"/>
          </p:nvPr>
        </p:nvSpPr>
        <p:spPr/>
        <p:txBody>
          <a:bodyPr/>
          <a:lstStyle/>
          <a:p>
            <a:endParaRPr lang="en-US"/>
          </a:p>
        </p:txBody>
      </p:sp>
      <p:sp>
        <p:nvSpPr>
          <p:cNvPr id="5" name="Slide Number Placeholder 4"/>
          <p:cNvSpPr>
            <a:spLocks noGrp="1"/>
          </p:cNvSpPr>
          <p:nvPr>
            <p:ph type="sldNum" sz="quarter" idx="12"/>
          </p:nvPr>
        </p:nvSpPr>
        <p:spPr/>
        <p:txBody>
          <a:bodyPr>
            <a:normAutofit fontScale="85000" lnSpcReduction="20000"/>
          </a:bodyPr>
          <a:lstStyle/>
          <a:p>
            <a:fld id="{591D26E1-0958-4975-9035-80596970D3D8}" type="slidenum">
              <a:rPr lang="en-US" smtClean="0"/>
              <a:pPr/>
              <a:t>44</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idx="1"/>
          </p:nvPr>
        </p:nvSpPr>
        <p:spPr>
          <a:xfrm>
            <a:off x="533400" y="1408177"/>
            <a:ext cx="8229600" cy="4992624"/>
          </a:xfrm>
        </p:spPr>
        <p:txBody>
          <a:bodyPr>
            <a:normAutofit fontScale="62500" lnSpcReduction="20000"/>
          </a:bodyPr>
          <a:lstStyle/>
          <a:p>
            <a:pPr algn="ctr">
              <a:lnSpc>
                <a:spcPct val="150000"/>
              </a:lnSpc>
              <a:buNone/>
            </a:pPr>
            <a:r>
              <a:rPr lang="en-US" sz="4000" dirty="0" smtClean="0">
                <a:solidFill>
                  <a:schemeClr val="accent1"/>
                </a:solidFill>
              </a:rPr>
              <a:t>Alabama Disabilities Advocacy Program</a:t>
            </a:r>
          </a:p>
          <a:p>
            <a:pPr algn="ctr">
              <a:lnSpc>
                <a:spcPct val="150000"/>
              </a:lnSpc>
              <a:buNone/>
            </a:pPr>
            <a:r>
              <a:rPr lang="en-US" sz="4000" dirty="0" smtClean="0">
                <a:solidFill>
                  <a:schemeClr val="accent1"/>
                </a:solidFill>
              </a:rPr>
              <a:t>Box 870395</a:t>
            </a:r>
          </a:p>
          <a:p>
            <a:pPr algn="ctr">
              <a:lnSpc>
                <a:spcPct val="150000"/>
              </a:lnSpc>
              <a:buNone/>
            </a:pPr>
            <a:r>
              <a:rPr lang="en-US" sz="4000" dirty="0" smtClean="0">
                <a:solidFill>
                  <a:schemeClr val="accent1"/>
                </a:solidFill>
              </a:rPr>
              <a:t>University of Alabama</a:t>
            </a:r>
          </a:p>
          <a:p>
            <a:pPr algn="ctr">
              <a:lnSpc>
                <a:spcPct val="150000"/>
              </a:lnSpc>
              <a:buNone/>
            </a:pPr>
            <a:r>
              <a:rPr lang="en-US" sz="4000" dirty="0" smtClean="0">
                <a:solidFill>
                  <a:schemeClr val="accent1"/>
                </a:solidFill>
              </a:rPr>
              <a:t>Tuscaloosa, AL  35487</a:t>
            </a:r>
          </a:p>
          <a:p>
            <a:pPr algn="ctr">
              <a:lnSpc>
                <a:spcPct val="150000"/>
              </a:lnSpc>
              <a:buNone/>
            </a:pPr>
            <a:r>
              <a:rPr lang="en-US" sz="4000" dirty="0" smtClean="0">
                <a:solidFill>
                  <a:schemeClr val="accent1"/>
                </a:solidFill>
                <a:hlinkClick r:id="rId3"/>
              </a:rPr>
              <a:t>nanderso@adap.ua.edu</a:t>
            </a:r>
            <a:endParaRPr lang="en-US" sz="4000" dirty="0" smtClean="0">
              <a:solidFill>
                <a:schemeClr val="accent1"/>
              </a:solidFill>
            </a:endParaRPr>
          </a:p>
          <a:p>
            <a:pPr algn="ctr">
              <a:lnSpc>
                <a:spcPct val="150000"/>
              </a:lnSpc>
              <a:buNone/>
            </a:pPr>
            <a:r>
              <a:rPr lang="en-US" sz="4000" dirty="0" smtClean="0">
                <a:solidFill>
                  <a:schemeClr val="accent1"/>
                </a:solidFill>
              </a:rPr>
              <a:t>adap@adap.ua.edu</a:t>
            </a:r>
          </a:p>
          <a:p>
            <a:pPr algn="ctr">
              <a:lnSpc>
                <a:spcPct val="150000"/>
              </a:lnSpc>
              <a:buNone/>
            </a:pPr>
            <a:r>
              <a:rPr lang="en-US" sz="4000" dirty="0" smtClean="0">
                <a:solidFill>
                  <a:schemeClr val="accent1"/>
                </a:solidFill>
              </a:rPr>
              <a:t>www.adap.net</a:t>
            </a:r>
          </a:p>
          <a:p>
            <a:pPr algn="ctr">
              <a:lnSpc>
                <a:spcPct val="150000"/>
              </a:lnSpc>
              <a:buNone/>
            </a:pPr>
            <a:r>
              <a:rPr lang="en-US" sz="4000" dirty="0" smtClean="0">
                <a:solidFill>
                  <a:schemeClr val="accent1"/>
                </a:solidFill>
              </a:rPr>
              <a:t>1.800.826.1675</a:t>
            </a:r>
          </a:p>
          <a:p>
            <a:pPr>
              <a:buNone/>
            </a:pPr>
            <a:endParaRPr lang="en-US" dirty="0"/>
          </a:p>
        </p:txBody>
      </p:sp>
      <p:sp>
        <p:nvSpPr>
          <p:cNvPr id="4" name="Slide Number Placeholder 3"/>
          <p:cNvSpPr>
            <a:spLocks noGrp="1"/>
          </p:cNvSpPr>
          <p:nvPr>
            <p:ph type="sldNum" sz="quarter" idx="12"/>
          </p:nvPr>
        </p:nvSpPr>
        <p:spPr/>
        <p:txBody>
          <a:bodyPr>
            <a:normAutofit fontScale="85000" lnSpcReduction="20000"/>
          </a:bodyPr>
          <a:lstStyle/>
          <a:p>
            <a:fld id="{591D26E1-0958-4975-9035-80596970D3D8}" type="slidenum">
              <a:rPr lang="en-US" smtClean="0"/>
              <a:pPr/>
              <a:t>45</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Includes…</a:t>
            </a:r>
            <a:endParaRPr lang="en-US" dirty="0"/>
          </a:p>
        </p:txBody>
      </p:sp>
      <p:sp>
        <p:nvSpPr>
          <p:cNvPr id="239619" name="Rectangle 3"/>
          <p:cNvSpPr>
            <a:spLocks noGrp="1" noChangeArrowheads="1"/>
          </p:cNvSpPr>
          <p:nvPr>
            <p:ph sz="quarter" idx="1"/>
          </p:nvPr>
        </p:nvSpPr>
        <p:spPr>
          <a:xfrm>
            <a:off x="612648" y="1600200"/>
            <a:ext cx="8153400" cy="4724400"/>
          </a:xfrm>
        </p:spPr>
        <p:txBody>
          <a:bodyPr>
            <a:normAutofit/>
          </a:bodyPr>
          <a:lstStyle/>
          <a:p>
            <a:pPr lvl="1">
              <a:lnSpc>
                <a:spcPct val="130000"/>
              </a:lnSpc>
              <a:buFont typeface="Courier New" pitchFamily="49" charset="0"/>
              <a:buChar char="o"/>
            </a:pPr>
            <a:r>
              <a:rPr lang="en-US" dirty="0" smtClean="0">
                <a:solidFill>
                  <a:schemeClr val="accent1"/>
                </a:solidFill>
              </a:rPr>
              <a:t>Instruction</a:t>
            </a:r>
          </a:p>
          <a:p>
            <a:pPr lvl="1">
              <a:lnSpc>
                <a:spcPct val="130000"/>
              </a:lnSpc>
              <a:buFont typeface="Courier New" pitchFamily="49" charset="0"/>
              <a:buChar char="o"/>
            </a:pPr>
            <a:r>
              <a:rPr lang="en-US" dirty="0" smtClean="0">
                <a:solidFill>
                  <a:schemeClr val="accent1"/>
                </a:solidFill>
              </a:rPr>
              <a:t>Related services</a:t>
            </a:r>
          </a:p>
          <a:p>
            <a:pPr lvl="1">
              <a:lnSpc>
                <a:spcPct val="130000"/>
              </a:lnSpc>
              <a:buFont typeface="Courier New" pitchFamily="49" charset="0"/>
              <a:buChar char="o"/>
            </a:pPr>
            <a:r>
              <a:rPr lang="en-US" dirty="0" smtClean="0">
                <a:solidFill>
                  <a:schemeClr val="accent1"/>
                </a:solidFill>
              </a:rPr>
              <a:t>Community experiences</a:t>
            </a:r>
          </a:p>
          <a:p>
            <a:pPr lvl="1">
              <a:lnSpc>
                <a:spcPct val="130000"/>
              </a:lnSpc>
              <a:buFont typeface="Courier New" pitchFamily="49" charset="0"/>
              <a:buChar char="o"/>
            </a:pPr>
            <a:r>
              <a:rPr lang="en-US" dirty="0" smtClean="0">
                <a:solidFill>
                  <a:schemeClr val="accent1"/>
                </a:solidFill>
              </a:rPr>
              <a:t>The </a:t>
            </a:r>
            <a:r>
              <a:rPr lang="en-US" dirty="0">
                <a:solidFill>
                  <a:schemeClr val="accent1"/>
                </a:solidFill>
              </a:rPr>
              <a:t>development of employment and </a:t>
            </a:r>
            <a:r>
              <a:rPr lang="en-US" dirty="0" smtClean="0">
                <a:solidFill>
                  <a:schemeClr val="accent1"/>
                </a:solidFill>
              </a:rPr>
              <a:t>other post-school adult living objectives, and, when appropriate…</a:t>
            </a:r>
          </a:p>
          <a:p>
            <a:pPr lvl="1">
              <a:lnSpc>
                <a:spcPct val="130000"/>
              </a:lnSpc>
              <a:buFont typeface="Courier New" pitchFamily="49" charset="0"/>
              <a:buChar char="o"/>
            </a:pPr>
            <a:r>
              <a:rPr lang="en-US" dirty="0" smtClean="0">
                <a:solidFill>
                  <a:schemeClr val="accent1"/>
                </a:solidFill>
              </a:rPr>
              <a:t>Acquisition of daily living skills and functional vocational evaluation</a:t>
            </a:r>
          </a:p>
          <a:p>
            <a:pPr>
              <a:lnSpc>
                <a:spcPct val="130000"/>
              </a:lnSpc>
            </a:pPr>
            <a:endParaRPr lang="en-US" sz="2800" dirty="0">
              <a:latin typeface="Bookman Old Style" pitchFamily="18" charset="0"/>
            </a:endParaRPr>
          </a:p>
        </p:txBody>
      </p:sp>
      <p:sp>
        <p:nvSpPr>
          <p:cNvPr id="239622" name="Text Box 6"/>
          <p:cNvSpPr txBox="1">
            <a:spLocks noChangeArrowheads="1"/>
          </p:cNvSpPr>
          <p:nvPr/>
        </p:nvSpPr>
        <p:spPr bwMode="auto">
          <a:xfrm>
            <a:off x="609600" y="4867275"/>
            <a:ext cx="7407275" cy="1772793"/>
          </a:xfrm>
          <a:prstGeom prst="rect">
            <a:avLst/>
          </a:prstGeom>
          <a:noFill/>
          <a:ln w="9525">
            <a:noFill/>
            <a:miter lim="800000"/>
            <a:headEnd/>
            <a:tailEnd/>
          </a:ln>
          <a:effectLst/>
        </p:spPr>
        <p:txBody>
          <a:bodyPr>
            <a:spAutoFit/>
          </a:bodyPr>
          <a:lstStyle/>
          <a:p>
            <a:pPr>
              <a:lnSpc>
                <a:spcPct val="130000"/>
              </a:lnSpc>
            </a:pPr>
            <a:endParaRPr lang="en-US" sz="2800" dirty="0">
              <a:effectLst>
                <a:outerShdw blurRad="38100" dist="38100" dir="2700000" algn="tl">
                  <a:srgbClr val="000000"/>
                </a:outerShdw>
              </a:effectLst>
            </a:endParaRPr>
          </a:p>
          <a:p>
            <a:pPr>
              <a:lnSpc>
                <a:spcPct val="130000"/>
              </a:lnSpc>
            </a:pPr>
            <a:endParaRPr lang="en-US" sz="2800" dirty="0">
              <a:effectLst>
                <a:outerShdw blurRad="38100" dist="38100" dir="2700000" algn="tl">
                  <a:srgbClr val="000000"/>
                </a:outerShdw>
              </a:effectLst>
            </a:endParaRPr>
          </a:p>
          <a:p>
            <a:pPr>
              <a:lnSpc>
                <a:spcPct val="130000"/>
              </a:lnSpc>
            </a:pPr>
            <a:endParaRPr lang="en-US" sz="2800" dirty="0"/>
          </a:p>
        </p:txBody>
      </p:sp>
      <p:sp>
        <p:nvSpPr>
          <p:cNvPr id="5" name="Slide Number Placeholder 4"/>
          <p:cNvSpPr>
            <a:spLocks noGrp="1"/>
          </p:cNvSpPr>
          <p:nvPr>
            <p:ph type="sldNum" sz="quarter" idx="12"/>
          </p:nvPr>
        </p:nvSpPr>
        <p:spPr/>
        <p:txBody>
          <a:bodyPr>
            <a:normAutofit fontScale="85000" lnSpcReduction="20000"/>
          </a:bodyPr>
          <a:lstStyle/>
          <a:p>
            <a:fld id="{591D26E1-0958-4975-9035-80596970D3D8}" type="slidenum">
              <a:rPr lang="en-US" smtClean="0"/>
              <a:pPr/>
              <a:t>5</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dirty="0" smtClean="0"/>
              <a:t>Based on…</a:t>
            </a:r>
            <a:endParaRPr lang="en-US" dirty="0"/>
          </a:p>
        </p:txBody>
      </p:sp>
      <p:sp>
        <p:nvSpPr>
          <p:cNvPr id="235523" name="Rectangle 3"/>
          <p:cNvSpPr>
            <a:spLocks noGrp="1" noChangeArrowheads="1"/>
          </p:cNvSpPr>
          <p:nvPr>
            <p:ph sz="quarter" idx="1"/>
          </p:nvPr>
        </p:nvSpPr>
        <p:spPr>
          <a:xfrm>
            <a:off x="457200" y="1905000"/>
            <a:ext cx="4800600" cy="4572000"/>
          </a:xfrm>
        </p:spPr>
        <p:txBody>
          <a:bodyPr>
            <a:noAutofit/>
          </a:bodyPr>
          <a:lstStyle/>
          <a:p>
            <a:pPr>
              <a:lnSpc>
                <a:spcPct val="130000"/>
              </a:lnSpc>
              <a:buNone/>
            </a:pPr>
            <a:r>
              <a:rPr lang="en-US" sz="3200" dirty="0" smtClean="0">
                <a:solidFill>
                  <a:schemeClr val="accent1"/>
                </a:solidFill>
              </a:rPr>
              <a:t>   the student’s needs</a:t>
            </a:r>
            <a:r>
              <a:rPr lang="en-US" sz="3200" dirty="0">
                <a:solidFill>
                  <a:schemeClr val="accent1"/>
                </a:solidFill>
              </a:rPr>
              <a:t>, taking into account </a:t>
            </a:r>
            <a:r>
              <a:rPr lang="en-US" sz="3200" dirty="0" smtClean="0">
                <a:solidFill>
                  <a:schemeClr val="accent1"/>
                </a:solidFill>
              </a:rPr>
              <a:t>his preferences, interests</a:t>
            </a:r>
            <a:r>
              <a:rPr lang="en-US" sz="3200" dirty="0">
                <a:solidFill>
                  <a:schemeClr val="accent1"/>
                </a:solidFill>
              </a:rPr>
              <a:t> </a:t>
            </a:r>
            <a:r>
              <a:rPr lang="en-US" sz="3200" dirty="0" smtClean="0">
                <a:solidFill>
                  <a:schemeClr val="accent1"/>
                </a:solidFill>
              </a:rPr>
              <a:t>and strengths.</a:t>
            </a:r>
            <a:endParaRPr lang="en-US" sz="3200" dirty="0">
              <a:solidFill>
                <a:schemeClr val="accent1"/>
              </a:solidFill>
            </a:endParaRPr>
          </a:p>
        </p:txBody>
      </p:sp>
      <p:pic>
        <p:nvPicPr>
          <p:cNvPr id="12" name="Picture 2" descr="C:\Documents and Settings\nanderso\Local Settings\Temporary Internet Files\Content.IE5\3J6CM7YX\MCj02926600000[1].wmf"/>
          <p:cNvPicPr>
            <a:picLocks noGrp="1" noChangeAspect="1" noChangeArrowheads="1"/>
          </p:cNvPicPr>
          <p:nvPr>
            <p:ph sz="quarter" idx="2"/>
          </p:nvPr>
        </p:nvPicPr>
        <p:blipFill>
          <a:blip r:embed="rId3" cstate="print">
            <a:duotone>
              <a:prstClr val="black"/>
              <a:schemeClr val="accent1">
                <a:tint val="45000"/>
                <a:satMod val="400000"/>
              </a:schemeClr>
            </a:duotone>
          </a:blip>
          <a:srcRect/>
          <a:stretch>
            <a:fillRect/>
          </a:stretch>
        </p:blipFill>
        <p:spPr bwMode="auto">
          <a:xfrm>
            <a:off x="5486400" y="2057400"/>
            <a:ext cx="2528914" cy="2517483"/>
          </a:xfrm>
          <a:prstGeom prst="rect">
            <a:avLst/>
          </a:prstGeom>
          <a:noFill/>
        </p:spPr>
      </p:pic>
      <p:sp>
        <p:nvSpPr>
          <p:cNvPr id="5" name="Slide Number Placeholder 4"/>
          <p:cNvSpPr>
            <a:spLocks noGrp="1"/>
          </p:cNvSpPr>
          <p:nvPr>
            <p:ph type="sldNum" sz="quarter" idx="16"/>
          </p:nvPr>
        </p:nvSpPr>
        <p:spPr/>
        <p:txBody>
          <a:bodyPr>
            <a:normAutofit fontScale="85000" lnSpcReduction="20000"/>
          </a:bodyPr>
          <a:lstStyle/>
          <a:p>
            <a:fld id="{208C414F-927D-49AD-B2A7-580D1B99AAA3}" type="slidenum">
              <a:rPr lang="en-US" smtClean="0"/>
              <a:pPr/>
              <a:t>6</a:t>
            </a:fld>
            <a:endParaRPr lang="en-US"/>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973324"/>
            <a:ext cx="8077200" cy="2593848"/>
          </a:xfrm>
        </p:spPr>
        <p:txBody>
          <a:bodyPr>
            <a:normAutofit fontScale="90000"/>
          </a:bodyPr>
          <a:lstStyle/>
          <a:p>
            <a:pPr>
              <a:lnSpc>
                <a:spcPct val="150000"/>
              </a:lnSpc>
            </a:pPr>
            <a:r>
              <a:rPr lang="en-US" kern="2000" spc="100" dirty="0" smtClean="0">
                <a:latin typeface="Arial" pitchFamily="34" charset="0"/>
                <a:cs typeface="Arial" pitchFamily="34" charset="0"/>
              </a:rPr>
              <a:t>Lack of Meaningful Participation by the Student    </a:t>
            </a:r>
            <a:endParaRPr lang="en-US" kern="2000" spc="100" dirty="0">
              <a:latin typeface="Arial" pitchFamily="34" charset="0"/>
              <a:cs typeface="Arial" pitchFamily="34" charset="0"/>
            </a:endParaRPr>
          </a:p>
        </p:txBody>
      </p:sp>
      <p:sp>
        <p:nvSpPr>
          <p:cNvPr id="3" name="Slide Number Placeholder 2"/>
          <p:cNvSpPr>
            <a:spLocks noGrp="1"/>
          </p:cNvSpPr>
          <p:nvPr>
            <p:ph type="sldNum" sz="quarter" idx="12"/>
          </p:nvPr>
        </p:nvSpPr>
        <p:spPr/>
        <p:txBody>
          <a:bodyPr/>
          <a:lstStyle/>
          <a:p>
            <a:fld id="{FD5CBF19-9280-4393-8F27-5701E1D9D2C1}" type="slidenum">
              <a:rPr lang="en-US" smtClean="0"/>
              <a:pPr/>
              <a:t>7</a:t>
            </a:fld>
            <a:endParaRPr lang="en-US"/>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ontent Placeholder 10"/>
          <p:cNvGraphicFramePr>
            <a:graphicFrameLocks noGrp="1"/>
          </p:cNvGraphicFramePr>
          <p:nvPr>
            <p:ph sz="quarter" idx="4294967295"/>
          </p:nvPr>
        </p:nvGraphicFramePr>
        <p:xfrm>
          <a:off x="304800" y="533400"/>
          <a:ext cx="8458200" cy="6172200"/>
        </p:xfrm>
        <a:graphic>
          <a:graphicData uri="http://schemas.openxmlformats.org/drawingml/2006/chart">
            <c:chart xmlns:c="http://schemas.openxmlformats.org/drawingml/2006/chart" xmlns:r="http://schemas.openxmlformats.org/officeDocument/2006/relationships" r:id="rId3"/>
          </a:graphicData>
        </a:graphic>
      </p:graphicFrame>
      <p:sp>
        <p:nvSpPr>
          <p:cNvPr id="3" name="Slide Number Placeholder 2"/>
          <p:cNvSpPr>
            <a:spLocks noGrp="1"/>
          </p:cNvSpPr>
          <p:nvPr>
            <p:ph type="sldNum" sz="quarter" idx="12"/>
          </p:nvPr>
        </p:nvSpPr>
        <p:spPr/>
        <p:txBody>
          <a:bodyPr/>
          <a:lstStyle/>
          <a:p>
            <a:fld id="{642FF4E7-03B6-43BA-A82C-885A07519128}" type="slidenum">
              <a:rPr lang="en-US" smtClean="0"/>
              <a:pP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4"/>
          </p:nvPr>
        </p:nvSpPr>
        <p:spPr/>
        <p:txBody>
          <a:bodyPr/>
          <a:lstStyle/>
          <a:p>
            <a:pPr>
              <a:buFont typeface="Courier New" pitchFamily="49" charset="0"/>
              <a:buChar char="o"/>
            </a:pPr>
            <a:r>
              <a:rPr lang="en-US" sz="3200" dirty="0" smtClean="0">
                <a:solidFill>
                  <a:schemeClr val="accent1"/>
                </a:solidFill>
              </a:rPr>
              <a:t>Give them advocacy skills so they can </a:t>
            </a:r>
            <a:r>
              <a:rPr lang="en-US" sz="3200" u="sng" dirty="0" smtClean="0">
                <a:solidFill>
                  <a:schemeClr val="accent1"/>
                </a:solidFill>
              </a:rPr>
              <a:t>lead</a:t>
            </a:r>
            <a:r>
              <a:rPr lang="en-US" sz="3200" dirty="0" smtClean="0">
                <a:solidFill>
                  <a:schemeClr val="accent1"/>
                </a:solidFill>
              </a:rPr>
              <a:t> the transition planning themselves.</a:t>
            </a:r>
            <a:endParaRPr lang="en-US" dirty="0"/>
          </a:p>
        </p:txBody>
      </p:sp>
      <p:sp>
        <p:nvSpPr>
          <p:cNvPr id="5" name="Text Placeholder 4"/>
          <p:cNvSpPr>
            <a:spLocks noGrp="1"/>
          </p:cNvSpPr>
          <p:nvPr>
            <p:ph type="body" sz="quarter" idx="1"/>
          </p:nvPr>
        </p:nvSpPr>
        <p:spPr/>
        <p:txBody>
          <a:bodyPr/>
          <a:lstStyle/>
          <a:p>
            <a:pPr algn="ctr"/>
            <a:r>
              <a:rPr lang="en-US" dirty="0" smtClean="0"/>
              <a:t>Required</a:t>
            </a:r>
            <a:endParaRPr lang="en-US" dirty="0"/>
          </a:p>
        </p:txBody>
      </p:sp>
      <p:sp>
        <p:nvSpPr>
          <p:cNvPr id="6" name="Text Placeholder 5"/>
          <p:cNvSpPr>
            <a:spLocks noGrp="1"/>
          </p:cNvSpPr>
          <p:nvPr>
            <p:ph type="body" sz="quarter" idx="3"/>
          </p:nvPr>
        </p:nvSpPr>
        <p:spPr/>
        <p:txBody>
          <a:bodyPr/>
          <a:lstStyle/>
          <a:p>
            <a:pPr algn="ctr"/>
            <a:r>
              <a:rPr lang="en-US" dirty="0" smtClean="0"/>
              <a:t>Better</a:t>
            </a:r>
            <a:endParaRPr lang="en-US" dirty="0"/>
          </a:p>
        </p:txBody>
      </p:sp>
      <p:sp>
        <p:nvSpPr>
          <p:cNvPr id="7" name="Content Placeholder 6"/>
          <p:cNvSpPr>
            <a:spLocks noGrp="1"/>
          </p:cNvSpPr>
          <p:nvPr>
            <p:ph sz="quarter" idx="2"/>
          </p:nvPr>
        </p:nvSpPr>
        <p:spPr/>
        <p:txBody>
          <a:bodyPr>
            <a:normAutofit/>
          </a:bodyPr>
          <a:lstStyle/>
          <a:p>
            <a:pPr>
              <a:buFont typeface="Courier New" pitchFamily="49" charset="0"/>
              <a:buChar char="o"/>
            </a:pPr>
            <a:r>
              <a:rPr lang="en-US" sz="3200" dirty="0" smtClean="0">
                <a:solidFill>
                  <a:schemeClr val="accent1"/>
                </a:solidFill>
              </a:rPr>
              <a:t>Invite youth to their meetings when post secondary goals and transition plans are to be discussed.  </a:t>
            </a:r>
            <a:endParaRPr lang="en-US" sz="3200" dirty="0"/>
          </a:p>
        </p:txBody>
      </p:sp>
      <p:sp>
        <p:nvSpPr>
          <p:cNvPr id="8" name="Slide Number Placeholder 7"/>
          <p:cNvSpPr>
            <a:spLocks noGrp="1"/>
          </p:cNvSpPr>
          <p:nvPr>
            <p:ph type="sldNum" sz="quarter" idx="16"/>
          </p:nvPr>
        </p:nvSpPr>
        <p:spPr/>
        <p:txBody>
          <a:bodyPr>
            <a:normAutofit fontScale="85000" lnSpcReduction="20000"/>
          </a:bodyPr>
          <a:lstStyle/>
          <a:p>
            <a:fld id="{F356B6B3-4E52-43F4-A673-61D72FCE8882}" type="slidenum">
              <a:rPr lang="en-US" smtClean="0"/>
              <a:pPr/>
              <a:t>9</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Media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6157</TotalTime>
  <Words>2024</Words>
  <Application>Microsoft Macintosh PowerPoint</Application>
  <PresentationFormat>On-screen Show (4:3)</PresentationFormat>
  <Paragraphs>302</Paragraphs>
  <Slides>45</Slides>
  <Notes>45</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Median</vt:lpstr>
      <vt:lpstr>“What’s Next?”  Common  IEP Transition planning mistakes and how to avoid them</vt:lpstr>
      <vt:lpstr>  Nancy Anderson Alabama Disabilities Advocacy Program nanderso@adap.ua.edu 205.348.4928 (main) 205.348.6803 (desk) 1.800.826.1675 (toll free) </vt:lpstr>
      <vt:lpstr>What is transition?  </vt:lpstr>
      <vt:lpstr>To move a youth from school to…</vt:lpstr>
      <vt:lpstr>Includes…</vt:lpstr>
      <vt:lpstr>Based on…</vt:lpstr>
      <vt:lpstr>Lack of Meaningful Participation by the Student    </vt:lpstr>
      <vt:lpstr>PowerPoint Presentation</vt:lpstr>
      <vt:lpstr>PowerPoint Presentation</vt:lpstr>
      <vt:lpstr>PowerPoint Presentation</vt:lpstr>
      <vt:lpstr>“we’ll Talk about transition when Shawn is about to turn 16.”</vt:lpstr>
      <vt:lpstr>PowerPoint Presentation</vt:lpstr>
      <vt:lpstr>  Start transition planning as the youth’s needs demand.    That might be as early as when he starts middle or elementary school … long before his 16th birthday.  </vt:lpstr>
      <vt:lpstr>“We invited [outside agency] to the meeting.  we can’t help it if they don’t send someone.”</vt:lpstr>
      <vt:lpstr>Who is on an IEP Team?</vt:lpstr>
      <vt:lpstr>PowerPoint Presentation</vt:lpstr>
      <vt:lpstr>PowerPoint Presentation</vt:lpstr>
      <vt:lpstr>PowerPoint Presentation</vt:lpstr>
      <vt:lpstr>PowerPoint Presentation</vt:lpstr>
      <vt:lpstr>What to do…</vt:lpstr>
      <vt:lpstr>Where does the buck stop? </vt:lpstr>
      <vt:lpstr>Shortchanging work experiences</vt:lpstr>
      <vt:lpstr>How to push an  “Employment for All” agenda</vt:lpstr>
      <vt:lpstr>“We did an interest inventory when Titus was a freshman.”   </vt:lpstr>
      <vt:lpstr>PowerPoint Presentation</vt:lpstr>
      <vt:lpstr>        </vt:lpstr>
      <vt:lpstr>“we’ve Done what we’re required to do.    we’ve written MEASURABLE POSTSECONDARY GOALS in the IEP.”</vt:lpstr>
      <vt:lpstr>PowerPoint Presentation</vt:lpstr>
      <vt:lpstr>PowerPoint Presentation</vt:lpstr>
      <vt:lpstr>PowerPoint Presentation</vt:lpstr>
      <vt:lpstr>Alabama Independent Living Example</vt:lpstr>
      <vt:lpstr>A measurable postsecondary goal in the domain of independent living…</vt:lpstr>
      <vt:lpstr>A measurable annual goal for one of Jeremy’s independent living goals…</vt:lpstr>
      <vt:lpstr>“we WRITE IEP GOALS for ACADEMIC CONTENT AREAS.  IF THERE’S NO STANDARD, WE DON’T WRITE A GOAL.”</vt:lpstr>
      <vt:lpstr>Address all areas of need in the IEP (e.g. organizational skills, behavior needs, transition needs, social skills and self-care skills).</vt:lpstr>
      <vt:lpstr>“We’ve got a great program here that would be perfect !”</vt:lpstr>
      <vt:lpstr>Remember the “I” in IEP means individualized.    Develop the youth’s  program based on his strengths &amp; needs.  </vt:lpstr>
      <vt:lpstr>“But doesn’t MARCUS want to graduate?”</vt:lpstr>
      <vt:lpstr>   </vt:lpstr>
      <vt:lpstr>“I know you want to review Sam’s transition IEP. Let’s wait for the annual meeting in the spring?”</vt:lpstr>
      <vt:lpstr>Schedule IEP meetings within 30 calendar days of a parent or school staff member requesting a meeting.    </vt:lpstr>
      <vt:lpstr>Yes, that means during the summer too!</vt:lpstr>
      <vt:lpstr>Review checklist</vt:lpstr>
      <vt:lpstr>PowerPoint Presentation</vt:lpstr>
      <vt:lpstr>PowerPoint Presentation</vt:lpstr>
    </vt:vector>
  </TitlesOfParts>
  <Company>The University of Alabama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together with Alabama’s Protection and Advocacy Agency (ADAP)</dc:title>
  <dc:creator>egillespie</dc:creator>
  <cp:lastModifiedBy>robin lunceford</cp:lastModifiedBy>
  <cp:revision>437</cp:revision>
  <dcterms:created xsi:type="dcterms:W3CDTF">2006-07-06T16:36:58Z</dcterms:created>
  <dcterms:modified xsi:type="dcterms:W3CDTF">2015-12-03T20:15:07Z</dcterms:modified>
</cp:coreProperties>
</file>